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62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57" r:id="rId11"/>
    <p:sldId id="268" r:id="rId12"/>
    <p:sldId id="282" r:id="rId13"/>
    <p:sldId id="280" r:id="rId14"/>
    <p:sldId id="270" r:id="rId15"/>
    <p:sldId id="271" r:id="rId16"/>
    <p:sldId id="272" r:id="rId17"/>
    <p:sldId id="283" r:id="rId18"/>
    <p:sldId id="273" r:id="rId19"/>
    <p:sldId id="285" r:id="rId20"/>
    <p:sldId id="286" r:id="rId21"/>
    <p:sldId id="287" r:id="rId22"/>
    <p:sldId id="288" r:id="rId23"/>
    <p:sldId id="289" r:id="rId24"/>
    <p:sldId id="290" r:id="rId25"/>
    <p:sldId id="301" r:id="rId26"/>
    <p:sldId id="292" r:id="rId27"/>
    <p:sldId id="293" r:id="rId28"/>
    <p:sldId id="294" r:id="rId29"/>
    <p:sldId id="295" r:id="rId30"/>
    <p:sldId id="303" r:id="rId31"/>
    <p:sldId id="302" r:id="rId32"/>
    <p:sldId id="306" r:id="rId33"/>
    <p:sldId id="304" r:id="rId34"/>
    <p:sldId id="307" r:id="rId35"/>
    <p:sldId id="319" r:id="rId36"/>
    <p:sldId id="308" r:id="rId37"/>
    <p:sldId id="309" r:id="rId38"/>
    <p:sldId id="318" r:id="rId39"/>
    <p:sldId id="311" r:id="rId40"/>
    <p:sldId id="312" r:id="rId41"/>
    <p:sldId id="313" r:id="rId42"/>
    <p:sldId id="321" r:id="rId43"/>
    <p:sldId id="327" r:id="rId44"/>
    <p:sldId id="314" r:id="rId45"/>
    <p:sldId id="315" r:id="rId46"/>
    <p:sldId id="320" r:id="rId47"/>
    <p:sldId id="323" r:id="rId48"/>
    <p:sldId id="316" r:id="rId49"/>
    <p:sldId id="328" r:id="rId50"/>
    <p:sldId id="329" r:id="rId51"/>
    <p:sldId id="330" r:id="rId52"/>
    <p:sldId id="331" r:id="rId53"/>
    <p:sldId id="332" r:id="rId54"/>
    <p:sldId id="333" r:id="rId55"/>
    <p:sldId id="322" r:id="rId56"/>
    <p:sldId id="324" r:id="rId57"/>
    <p:sldId id="340" r:id="rId58"/>
    <p:sldId id="339" r:id="rId59"/>
    <p:sldId id="334" r:id="rId60"/>
    <p:sldId id="325" r:id="rId61"/>
    <p:sldId id="326" r:id="rId62"/>
    <p:sldId id="335" r:id="rId63"/>
    <p:sldId id="336" r:id="rId64"/>
    <p:sldId id="341" r:id="rId65"/>
    <p:sldId id="345" r:id="rId66"/>
    <p:sldId id="346" r:id="rId67"/>
    <p:sldId id="347" r:id="rId68"/>
    <p:sldId id="348" r:id="rId69"/>
    <p:sldId id="349" r:id="rId70"/>
    <p:sldId id="350" r:id="rId71"/>
    <p:sldId id="351" r:id="rId72"/>
    <p:sldId id="352" r:id="rId73"/>
    <p:sldId id="342" r:id="rId74"/>
    <p:sldId id="337" r:id="rId75"/>
    <p:sldId id="343" r:id="rId76"/>
    <p:sldId id="344" r:id="rId77"/>
    <p:sldId id="338" r:id="rId78"/>
    <p:sldId id="297" r:id="rId79"/>
    <p:sldId id="298" r:id="rId80"/>
    <p:sldId id="299" r:id="rId81"/>
    <p:sldId id="300" r:id="rId82"/>
    <p:sldId id="284" r:id="rId83"/>
    <p:sldId id="274" r:id="rId84"/>
    <p:sldId id="275" r:id="rId85"/>
    <p:sldId id="276" r:id="rId86"/>
    <p:sldId id="277" r:id="rId87"/>
    <p:sldId id="278" r:id="rId88"/>
    <p:sldId id="279" r:id="rId89"/>
    <p:sldId id="317" r:id="rId90"/>
    <p:sldId id="269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73D22-22B9-4EC2-AA2E-A2A11EFA2439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5DB03-4DF6-4BCA-9019-13AB03556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3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5DB03-4DF6-4BCA-9019-13AB03556C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1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6A70B1-AB26-4E7C-B57B-07B77CAB219C}" type="slidenum">
              <a:rPr lang="en-US"/>
              <a:pPr/>
              <a:t>28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E5B4AA-F352-4371-B4CA-C2504AC740CC}" type="slidenum">
              <a:rPr lang="en-US"/>
              <a:pPr/>
              <a:t>78</a:t>
            </a:fld>
            <a:endParaRPr lang="en-US"/>
          </a:p>
        </p:txBody>
      </p:sp>
      <p:sp>
        <p:nvSpPr>
          <p:cNvPr id="80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87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85E478-A256-44FC-9A6F-F9BFA67E0F6B}" type="slidenum">
              <a:rPr lang="en-US"/>
              <a:pPr/>
              <a:t>79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12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AEE692-BC9F-4B93-A86D-2828D5336A5D}" type="slidenum">
              <a:rPr lang="en-US"/>
              <a:pPr/>
              <a:t>80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82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B5EDC1-32F4-4E96-B627-07CE64503B53}" type="slidenum">
              <a:rPr lang="en-US"/>
              <a:pPr/>
              <a:t>81</a:t>
            </a:fld>
            <a:endParaRPr 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8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ar-JO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65A7DC4-DB8B-4027-81B8-E9E28294BF63}" type="slidenum">
              <a:rPr lang="en-US">
                <a:latin typeface="Calibri" panose="020F0502020204030204" pitchFamily="34" charset="0"/>
              </a:rPr>
              <a:pPr eaLnBrk="1" hangingPunct="1"/>
              <a:t>85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45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DFDF3D-F6EC-4944-9DEB-5CE574953564}" type="slidenum">
              <a:rPr lang="en-US"/>
              <a:pPr/>
              <a:t>89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2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CDE604-6D5B-49B6-B36F-DAF0928BBA21}" type="slidenum">
              <a:rPr lang="en-US"/>
              <a:pPr/>
              <a:t>19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A22B4C-21AF-4B86-BB0D-EB9ED3376FA0}" type="slidenum">
              <a:rPr lang="en-US"/>
              <a:pPr/>
              <a:t>20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F27B2-324B-487E-985C-2BC2ED86FF66}" type="slidenum">
              <a:rPr lang="en-US"/>
              <a:pPr/>
              <a:t>21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9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9622A-4E2E-40A4-A3A8-929EFBCB8A04}" type="slidenum">
              <a:rPr lang="en-US"/>
              <a:pPr/>
              <a:t>22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6D30A-AD4D-466A-ADBD-0DFB91EA0DAA}" type="slidenum">
              <a:rPr lang="en-US"/>
              <a:pPr/>
              <a:t>23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1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C45F1D-839B-43B1-A3F7-9B76BBC816C8}" type="slidenum">
              <a:rPr lang="en-US"/>
              <a:pPr/>
              <a:t>24</a:t>
            </a:fld>
            <a:endParaRPr lang="en-US"/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4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C81FE-F6C6-4F09-9FAC-ED4F14672F3D}" type="slidenum">
              <a:rPr lang="en-US"/>
              <a:pPr/>
              <a:t>26</a:t>
            </a:fld>
            <a:endParaRPr lang="en-US"/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81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8863CB-FA5F-4E69-9860-76A9F49D6498}" type="slidenum">
              <a:rPr lang="en-US"/>
              <a:pPr/>
              <a:t>27</a:t>
            </a:fld>
            <a:endParaRPr lang="en-US"/>
          </a:p>
        </p:txBody>
      </p:sp>
      <p:sp>
        <p:nvSpPr>
          <p:cNvPr id="79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5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21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2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1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94DA0-60D2-4DCD-A57C-B54D8CBFACEC}" type="datetime1">
              <a:rPr lang="en-US"/>
              <a:pPr>
                <a:defRPr/>
              </a:pPr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6D9FF4B9-310B-40B2-B5D7-45477372F7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2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0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6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2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09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4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CE5E9-8888-4462-9421-3BD4D27E17F7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46261-A558-47F8-ACCA-12F05E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ystem" TargetMode="External"/><Relationship Id="rId2" Type="http://schemas.openxmlformats.org/officeDocument/2006/relationships/hyperlink" Target="https://en.wikipedia.org/wiki/Comput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icroprocessor" TargetMode="External"/><Relationship Id="rId4" Type="http://schemas.openxmlformats.org/officeDocument/2006/relationships/hyperlink" Target="https://en.wikipedia.org/wiki/Real-time_computi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" TargetMode="External"/><Relationship Id="rId3" Type="http://schemas.openxmlformats.org/officeDocument/2006/relationships/hyperlink" Target="https://en.wikipedia.org/wiki/Standardization" TargetMode="External"/><Relationship Id="rId7" Type="http://schemas.openxmlformats.org/officeDocument/2006/relationships/hyperlink" Target="https://en.wikipedia.org/wiki/Unix_shell" TargetMode="External"/><Relationship Id="rId2" Type="http://schemas.openxmlformats.org/officeDocument/2006/relationships/hyperlink" Target="https://en.wikipedia.org/wiki/POSIX#cite_note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pplication_programming_interface" TargetMode="External"/><Relationship Id="rId5" Type="http://schemas.openxmlformats.org/officeDocument/2006/relationships/hyperlink" Target="https://en.wikipedia.org/wiki/Operating_system" TargetMode="External"/><Relationship Id="rId4" Type="http://schemas.openxmlformats.org/officeDocument/2006/relationships/hyperlink" Target="https://en.wikipedia.org/wiki/IEEE_Computer_Society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8591" y="98781"/>
            <a:ext cx="9144000" cy="1538950"/>
          </a:xfrm>
        </p:spPr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8591" y="2619399"/>
            <a:ext cx="9144000" cy="232109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A system which is a combination of 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special purpose hardware </a:t>
            </a:r>
            <a:r>
              <a:rPr lang="en-US" sz="2800" dirty="0" smtClean="0"/>
              <a:t>and 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embedded OS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for executing a 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specific set of applications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311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functioned</a:t>
            </a:r>
          </a:p>
          <a:p>
            <a:endParaRPr lang="en-US" dirty="0" smtClean="0"/>
          </a:p>
          <a:p>
            <a:r>
              <a:rPr lang="en-US" dirty="0" smtClean="0"/>
              <a:t>Tightly constrained</a:t>
            </a:r>
          </a:p>
          <a:p>
            <a:endParaRPr lang="en-US" dirty="0" smtClean="0"/>
          </a:p>
          <a:p>
            <a:r>
              <a:rPr lang="en-US" dirty="0" smtClean="0"/>
              <a:t>Reactive and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2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586"/>
            <a:ext cx="10515600" cy="532541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Non-recurring engineering cost – one time monitory cost of designing</a:t>
            </a:r>
          </a:p>
          <a:p>
            <a:r>
              <a:rPr lang="en-US" dirty="0" smtClean="0"/>
              <a:t>Unit cost – cost/unit (excluding NRE)</a:t>
            </a:r>
          </a:p>
          <a:p>
            <a:r>
              <a:rPr lang="en-US" dirty="0" smtClean="0"/>
              <a:t>Size</a:t>
            </a:r>
          </a:p>
          <a:p>
            <a:r>
              <a:rPr lang="en-US" dirty="0" smtClean="0"/>
              <a:t>Performance – execution time</a:t>
            </a:r>
          </a:p>
          <a:p>
            <a:r>
              <a:rPr lang="en-US" dirty="0" smtClean="0"/>
              <a:t>Power</a:t>
            </a:r>
          </a:p>
          <a:p>
            <a:r>
              <a:rPr lang="en-US" dirty="0" smtClean="0"/>
              <a:t>Flexibility</a:t>
            </a:r>
          </a:p>
          <a:p>
            <a:r>
              <a:rPr lang="en-US" dirty="0" smtClean="0"/>
              <a:t>Ability to change the functionality w/o incurring heavy NRE. S/W is typically considered as very flexible</a:t>
            </a:r>
          </a:p>
          <a:p>
            <a:r>
              <a:rPr lang="en-US" dirty="0" smtClean="0"/>
              <a:t>Type of prototype – used to verify the system’s usefulness and correctness and to rectify the systems functionality</a:t>
            </a:r>
          </a:p>
          <a:p>
            <a:r>
              <a:rPr lang="en-US" dirty="0" smtClean="0"/>
              <a:t>T</a:t>
            </a:r>
            <a:r>
              <a:rPr lang="en-US" dirty="0" smtClean="0"/>
              <a:t>ime </a:t>
            </a:r>
            <a:r>
              <a:rPr lang="en-US" dirty="0" smtClean="0"/>
              <a:t>to market</a:t>
            </a:r>
          </a:p>
          <a:p>
            <a:r>
              <a:rPr lang="en-US" dirty="0" smtClean="0"/>
              <a:t>Maintainability</a:t>
            </a:r>
          </a:p>
          <a:p>
            <a:r>
              <a:rPr lang="en-US" dirty="0" smtClean="0"/>
              <a:t>Correctness – can be checked at every stage of the design process</a:t>
            </a:r>
          </a:p>
          <a:p>
            <a:r>
              <a:rPr lang="en-US" dirty="0" smtClean="0"/>
              <a:t>Safety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9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630"/>
            <a:ext cx="10515600" cy="853658"/>
          </a:xfrm>
        </p:spPr>
        <p:txBody>
          <a:bodyPr/>
          <a:lstStyle/>
          <a:p>
            <a:r>
              <a:rPr lang="en-US" dirty="0" smtClean="0"/>
              <a:t>RTOS Kernel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8192"/>
            <a:ext cx="10515600" cy="526746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Tasks</a:t>
            </a:r>
          </a:p>
          <a:p>
            <a:r>
              <a:rPr lang="en-US" dirty="0" smtClean="0"/>
              <a:t>Tasks scheduler</a:t>
            </a:r>
          </a:p>
          <a:p>
            <a:r>
              <a:rPr lang="en-US" dirty="0" smtClean="0"/>
              <a:t>Interrupt service routines (ISR)</a:t>
            </a:r>
          </a:p>
          <a:p>
            <a:r>
              <a:rPr lang="en-US" dirty="0" smtClean="0"/>
              <a:t>Semaphores – used for both resource and task synchronization</a:t>
            </a:r>
          </a:p>
          <a:p>
            <a:r>
              <a:rPr lang="en-US" dirty="0" err="1" smtClean="0"/>
              <a:t>Mutexes</a:t>
            </a:r>
            <a:r>
              <a:rPr lang="en-US" dirty="0" smtClean="0"/>
              <a:t> – mutual exclusion – is the general mechanism used for both resource synchronization as well as task synchronization</a:t>
            </a:r>
          </a:p>
          <a:p>
            <a:r>
              <a:rPr lang="en-US" dirty="0" smtClean="0"/>
              <a:t>Mailboxes</a:t>
            </a:r>
          </a:p>
          <a:p>
            <a:r>
              <a:rPr lang="en-US" dirty="0" smtClean="0"/>
              <a:t>Message queues – a data structure used in an OS to pass data between two or more threads</a:t>
            </a:r>
          </a:p>
          <a:p>
            <a:r>
              <a:rPr lang="en-US" dirty="0" smtClean="0"/>
              <a:t>Pipes – task-to-task or ISR-to-task data transfer can take place using pipes </a:t>
            </a:r>
          </a:p>
          <a:p>
            <a:r>
              <a:rPr lang="en-US" dirty="0" smtClean="0"/>
              <a:t>Event registers – a task can have an event register in which the bits correspond to diff events</a:t>
            </a:r>
          </a:p>
          <a:p>
            <a:r>
              <a:rPr lang="en-US" dirty="0" smtClean="0"/>
              <a:t>Signals</a:t>
            </a:r>
          </a:p>
          <a:p>
            <a:r>
              <a:rPr lang="en-US" dirty="0" smtClean="0"/>
              <a:t>Timers – used for measuring elapsed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67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and task scheduler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1981200" y="8382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Real-Time System</a:t>
            </a:r>
            <a:endParaRPr lang="ar-JO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838200" y="1584101"/>
            <a:ext cx="10515600" cy="517730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Real-time systems have been defined as: “</a:t>
            </a:r>
            <a:r>
              <a:rPr lang="en-US" i="1" dirty="0"/>
              <a:t>those systems in which the correctness of the system </a:t>
            </a:r>
            <a:r>
              <a:rPr lang="en-US" i="1" dirty="0">
                <a:solidFill>
                  <a:srgbClr val="FF0000"/>
                </a:solidFill>
              </a:rPr>
              <a:t>depends not only </a:t>
            </a:r>
            <a:r>
              <a:rPr lang="en-US" i="1" dirty="0"/>
              <a:t>on the logical result of the computation, </a:t>
            </a:r>
            <a:r>
              <a:rPr lang="en-US" i="1" dirty="0">
                <a:solidFill>
                  <a:srgbClr val="FF0000"/>
                </a:solidFill>
              </a:rPr>
              <a:t>but also</a:t>
            </a:r>
            <a:r>
              <a:rPr lang="en-US" i="1" dirty="0"/>
              <a:t> on the time at which the results are produced</a:t>
            </a:r>
            <a:r>
              <a:rPr lang="en-US" dirty="0"/>
              <a:t>“</a:t>
            </a:r>
          </a:p>
          <a:p>
            <a:pPr eaLnBrk="1" hangingPunct="1"/>
            <a:endParaRPr lang="sv-SE" dirty="0" smtClean="0"/>
          </a:p>
          <a:p>
            <a:pPr eaLnBrk="1" hangingPunct="1"/>
            <a:r>
              <a:rPr lang="sv-SE" dirty="0" smtClean="0"/>
              <a:t>Correct </a:t>
            </a:r>
            <a:r>
              <a:rPr lang="sv-SE" dirty="0"/>
              <a:t>function </a:t>
            </a:r>
            <a:r>
              <a:rPr lang="sv-SE" dirty="0">
                <a:solidFill>
                  <a:srgbClr val="FF0000"/>
                </a:solidFill>
              </a:rPr>
              <a:t>at</a:t>
            </a:r>
            <a:r>
              <a:rPr lang="sv-SE" dirty="0"/>
              <a:t> correct time</a:t>
            </a:r>
          </a:p>
          <a:p>
            <a:pPr eaLnBrk="1" hangingPunct="1"/>
            <a:endParaRPr lang="sv-SE" dirty="0" smtClean="0"/>
          </a:p>
          <a:p>
            <a:pPr eaLnBrk="1" hangingPunct="1"/>
            <a:r>
              <a:rPr lang="sv-SE" dirty="0" smtClean="0"/>
              <a:t>Usually </a:t>
            </a:r>
            <a:r>
              <a:rPr lang="sv-SE" dirty="0"/>
              <a:t>embedded</a:t>
            </a:r>
          </a:p>
          <a:p>
            <a:pPr eaLnBrk="1" hangingPunct="1"/>
            <a:endParaRPr lang="sv-SE" dirty="0" smtClean="0"/>
          </a:p>
          <a:p>
            <a:pPr eaLnBrk="1" hangingPunct="1"/>
            <a:r>
              <a:rPr lang="sv-SE" dirty="0" smtClean="0"/>
              <a:t>Deadlines</a:t>
            </a:r>
            <a:endParaRPr lang="sv-SE" dirty="0"/>
          </a:p>
          <a:p>
            <a:pPr lvl="1" eaLnBrk="1" hangingPunct="1"/>
            <a:r>
              <a:rPr lang="sv-SE" sz="2800" dirty="0" smtClean="0"/>
              <a:t>Hard real-time systems</a:t>
            </a:r>
          </a:p>
          <a:p>
            <a:pPr lvl="1" eaLnBrk="1" hangingPunct="1"/>
            <a:r>
              <a:rPr lang="sv-SE" sz="2800" dirty="0" smtClean="0"/>
              <a:t>Soft real-time systems</a:t>
            </a:r>
            <a:endParaRPr lang="ar-JO" dirty="0">
              <a:ea typeface="Majalla UI"/>
            </a:endParaRPr>
          </a:p>
        </p:txBody>
      </p:sp>
    </p:spTree>
    <p:extLst>
      <p:ext uri="{BB962C8B-B14F-4D97-AF65-F5344CB8AC3E}">
        <p14:creationId xmlns:p14="http://schemas.microsoft.com/office/powerpoint/2010/main" val="4709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Real-Time System </a:t>
            </a:r>
            <a:r>
              <a:rPr lang="en-US" sz="1200">
                <a:solidFill>
                  <a:srgbClr val="C00000"/>
                </a:solidFill>
              </a:rPr>
              <a:t>continue</a:t>
            </a:r>
            <a:endParaRPr lang="ar-JO">
              <a:solidFill>
                <a:srgbClr val="C00000"/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/>
              <a:t>Soft RTS: meet timing constraints most of the time, it is not necessary that every time constraint be met. </a:t>
            </a:r>
            <a:r>
              <a:rPr lang="en-US" sz="3200" dirty="0">
                <a:solidFill>
                  <a:srgbClr val="C00000"/>
                </a:solidFill>
              </a:rPr>
              <a:t>Some deadline miss is tolerated.</a:t>
            </a:r>
          </a:p>
          <a:p>
            <a:pPr eaLnBrk="1" hangingPunct="1"/>
            <a:endParaRPr lang="en-US" sz="3200" dirty="0"/>
          </a:p>
          <a:p>
            <a:pPr eaLnBrk="1" hangingPunct="1"/>
            <a:r>
              <a:rPr lang="en-US" sz="3200" dirty="0"/>
              <a:t>Hard RTS: meet all time constraints exactly, Every resource management system must work in the correct order to meet time constraints. </a:t>
            </a:r>
            <a:r>
              <a:rPr lang="en-US" sz="3200" dirty="0">
                <a:solidFill>
                  <a:srgbClr val="C00000"/>
                </a:solidFill>
              </a:rPr>
              <a:t>No deadline miss is allowed. </a:t>
            </a:r>
          </a:p>
          <a:p>
            <a:pPr eaLnBrk="1" hangingPunct="1"/>
            <a:endParaRPr lang="ar-JO" sz="3200" dirty="0">
              <a:ea typeface="Majalla UI"/>
            </a:endParaRPr>
          </a:p>
        </p:txBody>
      </p:sp>
    </p:spTree>
    <p:extLst>
      <p:ext uri="{BB962C8B-B14F-4D97-AF65-F5344CB8AC3E}">
        <p14:creationId xmlns:p14="http://schemas.microsoft.com/office/powerpoint/2010/main" val="11406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633470" y="304800"/>
            <a:ext cx="8229600" cy="552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sv-SE" dirty="0"/>
              <a:t>Tasks Categories</a:t>
            </a:r>
            <a:endParaRPr lang="ar-JO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9429482" cy="518374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sv-SE" sz="2400" dirty="0"/>
              <a:t>Invocation</a:t>
            </a:r>
          </a:p>
          <a:p>
            <a:pPr lvl="1" eaLnBrk="1" hangingPunct="1"/>
            <a:r>
              <a:rPr lang="sv-SE" dirty="0" smtClean="0"/>
              <a:t>Periodic (time-triggered)</a:t>
            </a:r>
          </a:p>
          <a:p>
            <a:pPr lvl="1" eaLnBrk="1" hangingPunct="1"/>
            <a:r>
              <a:rPr lang="sv-SE" dirty="0" smtClean="0"/>
              <a:t>Aperiodic (event-triggered)</a:t>
            </a:r>
          </a:p>
          <a:p>
            <a:pPr eaLnBrk="1" hangingPunct="1"/>
            <a:endParaRPr lang="sv-SE" sz="2400" dirty="0" smtClean="0"/>
          </a:p>
          <a:p>
            <a:pPr eaLnBrk="1" hangingPunct="1"/>
            <a:r>
              <a:rPr lang="sv-SE" sz="2400" dirty="0" smtClean="0"/>
              <a:t>Creation</a:t>
            </a:r>
            <a:endParaRPr lang="sv-SE" sz="2400" dirty="0"/>
          </a:p>
          <a:p>
            <a:pPr lvl="1" eaLnBrk="1" hangingPunct="1"/>
            <a:r>
              <a:rPr lang="sv-SE" dirty="0" smtClean="0"/>
              <a:t>Static</a:t>
            </a:r>
          </a:p>
          <a:p>
            <a:pPr lvl="1" eaLnBrk="1" hangingPunct="1"/>
            <a:r>
              <a:rPr lang="sv-SE" dirty="0" smtClean="0"/>
              <a:t>Dynamic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Multi-Tasking </a:t>
            </a:r>
            <a:r>
              <a:rPr lang="en-US" sz="2400" dirty="0"/>
              <a:t>System</a:t>
            </a:r>
          </a:p>
          <a:p>
            <a:pPr lvl="1" eaLnBrk="1" hangingPunct="1"/>
            <a:r>
              <a:rPr lang="en-US" dirty="0" smtClean="0"/>
              <a:t>Preemptive: higher-priority process taking control of the processor from a lower-priority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Non-Preemptive : Each task can control the CPU for as long as it needs it.</a:t>
            </a:r>
            <a:endParaRPr lang="sv-SE" dirty="0" smtClean="0"/>
          </a:p>
          <a:p>
            <a:pPr eaLnBrk="1" hangingPunct="1"/>
            <a:endParaRPr lang="en-GB" sz="2400" dirty="0"/>
          </a:p>
          <a:p>
            <a:pPr eaLnBrk="1" hangingPunct="1"/>
            <a:endParaRPr lang="ar-JO" sz="2400" dirty="0">
              <a:ea typeface="Majalla UI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31007" y="127045"/>
            <a:ext cx="7772400" cy="7683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>
              <a:defRPr/>
            </a:pPr>
            <a:endParaRPr lang="en-GB" sz="5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987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565411" y="116614"/>
            <a:ext cx="9561936" cy="69475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What is Important in a Scheduling Algorithm?</a:t>
            </a:r>
          </a:p>
        </p:txBody>
      </p:sp>
      <p:sp>
        <p:nvSpPr>
          <p:cNvPr id="20483" name="Content Placeholder 4"/>
          <p:cNvSpPr>
            <a:spLocks noGrp="1"/>
          </p:cNvSpPr>
          <p:nvPr>
            <p:ph idx="1"/>
          </p:nvPr>
        </p:nvSpPr>
        <p:spPr>
          <a:xfrm>
            <a:off x="734095" y="1323833"/>
            <a:ext cx="11075831" cy="5476213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Minimize Response Time</a:t>
            </a:r>
          </a:p>
          <a:p>
            <a:pPr lvl="1" eaLnBrk="1" hangingPunct="1"/>
            <a:r>
              <a:rPr lang="en-US" dirty="0" smtClean="0"/>
              <a:t>Elapsed time to do an operation (job)</a:t>
            </a:r>
          </a:p>
          <a:p>
            <a:pPr lvl="1" eaLnBrk="1" hangingPunct="1"/>
            <a:r>
              <a:rPr lang="en-US" dirty="0" smtClean="0"/>
              <a:t>Response time is what the user sees</a:t>
            </a:r>
          </a:p>
          <a:p>
            <a:pPr eaLnBrk="1" hangingPunct="1"/>
            <a:r>
              <a:rPr lang="en-US" dirty="0" smtClean="0"/>
              <a:t>Maximize Throughput</a:t>
            </a:r>
          </a:p>
          <a:p>
            <a:pPr lvl="1" eaLnBrk="1" hangingPunct="1"/>
            <a:r>
              <a:rPr lang="en-US" dirty="0" smtClean="0"/>
              <a:t>Jobs per second</a:t>
            </a:r>
          </a:p>
          <a:p>
            <a:pPr lvl="1" eaLnBrk="1" hangingPunct="1"/>
            <a:r>
              <a:rPr lang="en-US" dirty="0" smtClean="0"/>
              <a:t>Throughput related to response time, but not identical</a:t>
            </a:r>
          </a:p>
          <a:p>
            <a:pPr lvl="2" eaLnBrk="1" hangingPunct="1"/>
            <a:r>
              <a:rPr lang="en-US" dirty="0" smtClean="0"/>
              <a:t>Minimizing response time will lead to more context switching than if you maximized only throughput</a:t>
            </a:r>
          </a:p>
          <a:p>
            <a:pPr lvl="1" eaLnBrk="1" hangingPunct="1"/>
            <a:r>
              <a:rPr lang="en-US" dirty="0" smtClean="0"/>
              <a:t>Minimize overhead (context switch time) as well as efficient use of resources (CPU, disk, memory, etc.)</a:t>
            </a:r>
          </a:p>
          <a:p>
            <a:pPr eaLnBrk="1" hangingPunct="1"/>
            <a:r>
              <a:rPr lang="en-US" dirty="0" smtClean="0"/>
              <a:t>Fairness</a:t>
            </a:r>
          </a:p>
          <a:p>
            <a:pPr lvl="1" eaLnBrk="1" hangingPunct="1"/>
            <a:r>
              <a:rPr lang="en-US" dirty="0" smtClean="0"/>
              <a:t>Share CPU among users in some equitable way</a:t>
            </a:r>
          </a:p>
          <a:p>
            <a:pPr lvl="1" eaLnBrk="1" hangingPunct="1"/>
            <a:r>
              <a:rPr lang="en-US" dirty="0" smtClean="0"/>
              <a:t>Not just minimizing average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24179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981200" y="18245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Why we need scheduling ?!</a:t>
            </a:r>
            <a:endParaRPr lang="ar-JO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90282" y="1133341"/>
            <a:ext cx="11011436" cy="5473521"/>
          </a:xfrm>
        </p:spPr>
        <p:txBody>
          <a:bodyPr>
            <a:noAutofit/>
          </a:bodyPr>
          <a:lstStyle/>
          <a:p>
            <a:pPr eaLnBrk="1" hangingPunct="1"/>
            <a:r>
              <a:rPr lang="en-GB" dirty="0"/>
              <a:t>E</a:t>
            </a:r>
            <a:r>
              <a:rPr lang="en-GB" dirty="0" smtClean="0"/>
              <a:t>ach </a:t>
            </a:r>
            <a:r>
              <a:rPr lang="en-GB" dirty="0"/>
              <a:t>computation (task) we want to execute </a:t>
            </a:r>
            <a:r>
              <a:rPr lang="en-GB" dirty="0">
                <a:solidFill>
                  <a:srgbClr val="C00000"/>
                </a:solidFill>
              </a:rPr>
              <a:t>needs resources </a:t>
            </a:r>
            <a:r>
              <a:rPr lang="en-GB" dirty="0" smtClean="0">
                <a:solidFill>
                  <a:srgbClr val="C00000"/>
                </a:solidFill>
              </a:rPr>
              <a:t> like </a:t>
            </a:r>
          </a:p>
          <a:p>
            <a:pPr lvl="1"/>
            <a:r>
              <a:rPr lang="en-GB" dirty="0" smtClean="0"/>
              <a:t>processor</a:t>
            </a:r>
            <a:r>
              <a:rPr lang="en-GB" dirty="0"/>
              <a:t>, </a:t>
            </a:r>
            <a:endParaRPr lang="en-GB" dirty="0" smtClean="0"/>
          </a:p>
          <a:p>
            <a:pPr lvl="1"/>
            <a:r>
              <a:rPr lang="en-GB" dirty="0" smtClean="0"/>
              <a:t>memory </a:t>
            </a:r>
            <a:r>
              <a:rPr lang="en-GB" dirty="0"/>
              <a:t>segments, </a:t>
            </a:r>
            <a:endParaRPr lang="en-GB" dirty="0" smtClean="0"/>
          </a:p>
          <a:p>
            <a:pPr lvl="1"/>
            <a:r>
              <a:rPr lang="en-GB" dirty="0" smtClean="0"/>
              <a:t>communication</a:t>
            </a:r>
            <a:r>
              <a:rPr lang="en-GB" dirty="0"/>
              <a:t>, </a:t>
            </a:r>
            <a:endParaRPr lang="en-GB" dirty="0" smtClean="0"/>
          </a:p>
          <a:p>
            <a:pPr lvl="1"/>
            <a:r>
              <a:rPr lang="en-GB" dirty="0" smtClean="0"/>
              <a:t>I/O </a:t>
            </a:r>
            <a:r>
              <a:rPr lang="en-GB" dirty="0"/>
              <a:t>devices etc</a:t>
            </a:r>
            <a:r>
              <a:rPr lang="en-GB" dirty="0" smtClean="0"/>
              <a:t>.</a:t>
            </a:r>
            <a:endParaRPr lang="en-GB" dirty="0"/>
          </a:p>
          <a:p>
            <a:pPr eaLnBrk="1" hangingPunct="1"/>
            <a:r>
              <a:rPr lang="en-GB" dirty="0" smtClean="0"/>
              <a:t>The </a:t>
            </a:r>
            <a:r>
              <a:rPr lang="en-GB" dirty="0"/>
              <a:t>computation must be executed </a:t>
            </a:r>
            <a:r>
              <a:rPr lang="en-GB" dirty="0">
                <a:solidFill>
                  <a:srgbClr val="FF0000"/>
                </a:solidFill>
              </a:rPr>
              <a:t>in particular order </a:t>
            </a:r>
            <a:r>
              <a:rPr lang="en-GB" dirty="0"/>
              <a:t>(relative to each other and/or relative to time)</a:t>
            </a:r>
          </a:p>
          <a:p>
            <a:pPr eaLnBrk="1" hangingPunct="1"/>
            <a:r>
              <a:rPr lang="en-GB" dirty="0" smtClean="0"/>
              <a:t>The </a:t>
            </a:r>
            <a:r>
              <a:rPr lang="en-GB" dirty="0"/>
              <a:t>possible ordering is either completely or statistically </a:t>
            </a:r>
            <a:r>
              <a:rPr lang="en-GB" dirty="0">
                <a:solidFill>
                  <a:srgbClr val="FF0000"/>
                </a:solidFill>
              </a:rPr>
              <a:t>a priori known </a:t>
            </a:r>
            <a:r>
              <a:rPr lang="en-GB" dirty="0"/>
              <a:t>(described) </a:t>
            </a:r>
            <a:endParaRPr lang="en-GB" dirty="0" smtClean="0"/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>
                <a:solidFill>
                  <a:srgbClr val="C00000"/>
                </a:solidFill>
              </a:rPr>
              <a:t>S</a:t>
            </a:r>
            <a:r>
              <a:rPr lang="en-GB" dirty="0" smtClean="0">
                <a:solidFill>
                  <a:srgbClr val="C00000"/>
                </a:solidFill>
              </a:rPr>
              <a:t>cheduling</a:t>
            </a:r>
            <a:r>
              <a:rPr lang="en-GB" dirty="0">
                <a:solidFill>
                  <a:srgbClr val="C00000"/>
                </a:solidFill>
              </a:rPr>
              <a:t>: assignment of processor to  computations;</a:t>
            </a:r>
          </a:p>
          <a:p>
            <a:pPr eaLnBrk="1" hangingPunct="1"/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llocation</a:t>
            </a:r>
            <a:r>
              <a:rPr lang="en-GB" dirty="0">
                <a:solidFill>
                  <a:srgbClr val="C00000"/>
                </a:solidFill>
              </a:rPr>
              <a:t>: assignment of other resources to computations;</a:t>
            </a:r>
          </a:p>
          <a:p>
            <a:pPr marL="0" indent="0" eaLnBrk="1" hangingPunct="1">
              <a:buNone/>
            </a:pPr>
            <a:endParaRPr lang="ar-JO" dirty="0">
              <a:ea typeface="Majalla UI"/>
            </a:endParaRPr>
          </a:p>
        </p:txBody>
      </p:sp>
    </p:spTree>
    <p:extLst>
      <p:ext uri="{BB962C8B-B14F-4D97-AF65-F5344CB8AC3E}">
        <p14:creationId xmlns:p14="http://schemas.microsoft.com/office/powerpoint/2010/main" val="14018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11591" y="94670"/>
            <a:ext cx="10515600" cy="901156"/>
          </a:xfrm>
        </p:spPr>
        <p:txBody>
          <a:bodyPr/>
          <a:lstStyle/>
          <a:p>
            <a:r>
              <a:rPr lang="en-US" dirty="0"/>
              <a:t>First Come First Serve (FCFS)</a:t>
            </a:r>
          </a:p>
        </p:txBody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470" y="1152947"/>
            <a:ext cx="11037194" cy="36160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Process that requests the CPU FIRST is allocated the CPU FIRST. </a:t>
            </a:r>
          </a:p>
          <a:p>
            <a:pPr>
              <a:lnSpc>
                <a:spcPct val="90000"/>
              </a:lnSpc>
            </a:pPr>
            <a:r>
              <a:rPr lang="en-US" dirty="0"/>
              <a:t>Also called FIFO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Implementation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FIFO queues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new process enters at the tail of the queue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 unblocked process re-enters at the tail of the queue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schedule selects from the head of the queue. </a:t>
            </a:r>
          </a:p>
          <a:p>
            <a:pPr>
              <a:lnSpc>
                <a:spcPct val="90000"/>
              </a:lnSpc>
            </a:pPr>
            <a:r>
              <a:rPr lang="en-US" dirty="0"/>
              <a:t>Typical performance metric: </a:t>
            </a:r>
            <a:r>
              <a:rPr lang="en-US" b="1" dirty="0"/>
              <a:t>Average Waiting Time</a:t>
            </a:r>
            <a:r>
              <a:rPr lang="en-US" dirty="0"/>
              <a:t>. 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Sequence of execution – 4-3-2-1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420837" y="5460642"/>
            <a:ext cx="7802964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1           	Task 2		Task 3		Task 4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620045" y="5460642"/>
            <a:ext cx="0" cy="708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58327" y="5473519"/>
            <a:ext cx="0" cy="708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455877" y="5460642"/>
            <a:ext cx="0" cy="708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484598" y="5827689"/>
            <a:ext cx="5537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255348" y="5483493"/>
            <a:ext cx="1688123" cy="607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400">
                <a:solidFill>
                  <a:schemeClr val="tx2">
                    <a:satMod val="130000"/>
                  </a:schemeClr>
                </a:solidFill>
              </a:rPr>
              <a:t>Example real-time and embedded systems</a:t>
            </a:r>
          </a:p>
        </p:txBody>
      </p:sp>
      <p:graphicFrame>
        <p:nvGraphicFramePr>
          <p:cNvPr id="21530" name="Group 26"/>
          <p:cNvGraphicFramePr>
            <a:graphicFrameLocks noGrp="1"/>
          </p:cNvGraphicFramePr>
          <p:nvPr>
            <p:ph type="tbl" idx="1"/>
          </p:nvPr>
        </p:nvGraphicFramePr>
        <p:xfrm>
          <a:off x="2438400" y="1600200"/>
          <a:ext cx="7772400" cy="4841876"/>
        </p:xfrm>
        <a:graphic>
          <a:graphicData uri="http://schemas.openxmlformats.org/drawingml/2006/table">
            <a:tbl>
              <a:tblPr/>
              <a:tblGrid>
                <a:gridCol w="3886200"/>
                <a:gridCol w="3886200"/>
              </a:tblGrid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Domain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Avionics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Navigation; displays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Multimedia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Games; simulators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Medicine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Robot surgery; remote surgery; medical imaging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Industrial systems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Robot assembly lines; automated inspection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Civilian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Elevator control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Automotive system; Global positioning system (GPS)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4A3BDD-894D-4359-BA32-40CFABC2AF0D}" type="slidenum">
              <a:rPr lang="en-US">
                <a:solidFill>
                  <a:srgbClr val="B5A788"/>
                </a:solidFill>
              </a:rPr>
              <a:pPr/>
              <a:t>2</a:t>
            </a:fld>
            <a:endParaRPr lang="en-US">
              <a:solidFill>
                <a:srgbClr val="B5A7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48485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28C6B-9586-4BFB-A650-F8432CC13EC8}" type="slidenum">
              <a:rPr lang="en-US"/>
              <a:pPr/>
              <a:t>20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61683" y="449177"/>
            <a:ext cx="5846370" cy="690725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with FCFS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815" y="1329422"/>
            <a:ext cx="7008233" cy="4114800"/>
          </a:xfrm>
        </p:spPr>
        <p:txBody>
          <a:bodyPr/>
          <a:lstStyle/>
          <a:p>
            <a:r>
              <a:rPr lang="en-US" dirty="0"/>
              <a:t>Non-preemptive</a:t>
            </a:r>
          </a:p>
          <a:p>
            <a:r>
              <a:rPr lang="en-US" dirty="0"/>
              <a:t>Not optimal AWT</a:t>
            </a:r>
          </a:p>
          <a:p>
            <a:r>
              <a:rPr lang="en-US" dirty="0"/>
              <a:t>Cannot utilize resources in parallel:</a:t>
            </a:r>
          </a:p>
          <a:p>
            <a:pPr lvl="1"/>
            <a:r>
              <a:rPr lang="en-US" dirty="0"/>
              <a:t>Assume 1 process CPU bounded and many I/O bounded processes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Result: </a:t>
            </a:r>
            <a:r>
              <a:rPr lang="en-US" dirty="0">
                <a:solidFill>
                  <a:srgbClr val="FF0000"/>
                </a:solidFill>
              </a:rPr>
              <a:t>Convoy effect</a:t>
            </a:r>
            <a:r>
              <a:rPr lang="en-US" dirty="0"/>
              <a:t>, low CPU and I/O Device utilization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29698" name="Picture 2" descr="convoy-eff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43" y="3734874"/>
            <a:ext cx="4988229" cy="29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88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2631-A92D-49FA-8A4F-036CBF093D69}" type="slidenum">
              <a:rPr lang="en-US"/>
              <a:pPr/>
              <a:t>21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Convoy Effects?</a:t>
            </a: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339" y="1690689"/>
            <a:ext cx="11290851" cy="49290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Consider </a:t>
            </a:r>
            <a:r>
              <a:rPr lang="en-US" dirty="0">
                <a:solidFill>
                  <a:srgbClr val="FF0000"/>
                </a:solidFill>
              </a:rPr>
              <a:t>n-1 jobs </a:t>
            </a:r>
            <a:r>
              <a:rPr lang="en-US" dirty="0"/>
              <a:t>in system that are I/O bound and </a:t>
            </a:r>
            <a:r>
              <a:rPr lang="en-US" dirty="0">
                <a:solidFill>
                  <a:srgbClr val="FF0000"/>
                </a:solidFill>
              </a:rPr>
              <a:t>1 job</a:t>
            </a:r>
            <a:r>
              <a:rPr lang="en-US" dirty="0"/>
              <a:t> that is CPU bound. </a:t>
            </a:r>
          </a:p>
          <a:p>
            <a:pPr>
              <a:lnSpc>
                <a:spcPct val="90000"/>
              </a:lnSpc>
            </a:pPr>
            <a:r>
              <a:rPr lang="en-US" dirty="0"/>
              <a:t>I/O bound jobs </a:t>
            </a:r>
            <a:r>
              <a:rPr lang="en-US" dirty="0">
                <a:solidFill>
                  <a:srgbClr val="FF0000"/>
                </a:solidFill>
              </a:rPr>
              <a:t>pass quickly</a:t>
            </a:r>
            <a:r>
              <a:rPr lang="en-US" dirty="0"/>
              <a:t> through the ready </a:t>
            </a:r>
            <a:r>
              <a:rPr lang="en-US" dirty="0" smtClean="0"/>
              <a:t>queue </a:t>
            </a:r>
            <a:r>
              <a:rPr lang="en-US" dirty="0"/>
              <a:t>and suspend themselves waiting for I/O.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CPU bound job </a:t>
            </a:r>
            <a:r>
              <a:rPr lang="en-US" dirty="0"/>
              <a:t>arrives at head of queue and </a:t>
            </a:r>
            <a:r>
              <a:rPr lang="en-US" dirty="0">
                <a:solidFill>
                  <a:srgbClr val="FF0000"/>
                </a:solidFill>
              </a:rPr>
              <a:t>executes until complete</a:t>
            </a:r>
            <a:r>
              <a:rPr lang="en-US" dirty="0"/>
              <a:t>. </a:t>
            </a:r>
          </a:p>
          <a:p>
            <a:pPr>
              <a:lnSpc>
                <a:spcPct val="90000"/>
              </a:lnSpc>
            </a:pPr>
            <a:r>
              <a:rPr lang="en-US" dirty="0"/>
              <a:t>I/O bound jobs re-join ready queue and wait for CPU bound job to complete.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66"/>
                </a:solidFill>
              </a:rPr>
              <a:t>I/O devices idle until CPU bound job completes.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When CPU bound job completes, other processes rush to wait on I/O again. </a:t>
            </a:r>
            <a:r>
              <a:rPr lang="en-US" dirty="0">
                <a:solidFill>
                  <a:srgbClr val="FF0066"/>
                </a:solidFill>
              </a:rPr>
              <a:t>CPU becomes idle.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F83F-6B8B-44A3-948B-85EA2E17EA61}" type="slidenum">
              <a:rPr lang="en-US"/>
              <a:pPr/>
              <a:t>22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Interactive Scheduling Algorithms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199" y="1325564"/>
            <a:ext cx="9506755" cy="526842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Usually preemptive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Time is </a:t>
            </a:r>
            <a:r>
              <a:rPr lang="en-US" b="1" dirty="0"/>
              <a:t>sliced</a:t>
            </a:r>
            <a:r>
              <a:rPr lang="en-US" dirty="0"/>
              <a:t> into quantum (time intervals)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Scheduling decision is also made at the beginning of each quantum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Performance </a:t>
            </a:r>
            <a:r>
              <a:rPr lang="en-US" dirty="0"/>
              <a:t>Criteria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Average response </a:t>
            </a:r>
            <a:r>
              <a:rPr lang="en-US" dirty="0" smtClean="0"/>
              <a:t>time (AWT)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Fairness (or proportional resource allocation) 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Representative </a:t>
            </a:r>
            <a:r>
              <a:rPr lang="en-US" dirty="0"/>
              <a:t>algorithms: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FF0066"/>
                </a:solidFill>
              </a:rPr>
              <a:t>Priority-based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FF0066"/>
                </a:solidFill>
              </a:rPr>
              <a:t>Round-robin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FF0066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6601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7307-223E-45F1-94A3-8C5EC2AE801E}" type="slidenum">
              <a:rPr lang="en-US"/>
              <a:pPr/>
              <a:t>23</a:t>
            </a:fld>
            <a:endParaRPr lang="en-US"/>
          </a:p>
        </p:txBody>
      </p:sp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Round-robin </a:t>
            </a: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5009" y="1690689"/>
            <a:ext cx="9332868" cy="21193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One of the oldest, simplest, most commonly used scheduling algorithm</a:t>
            </a:r>
          </a:p>
          <a:p>
            <a:pPr>
              <a:lnSpc>
                <a:spcPct val="90000"/>
              </a:lnSpc>
            </a:pPr>
            <a:r>
              <a:rPr lang="en-US" dirty="0"/>
              <a:t>Select process/thread from ready queue in a round-robin fashion (take turns)</a:t>
            </a:r>
          </a:p>
        </p:txBody>
      </p:sp>
      <p:pic>
        <p:nvPicPr>
          <p:cNvPr id="789508" name="Picture 4" descr="\begin{figure}\centerline{\psfig{figure=figures/robin.ps,width=5in,height=3in}}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810000"/>
            <a:ext cx="4724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1275009" y="4137025"/>
            <a:ext cx="3962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Problems:</a:t>
            </a:r>
          </a:p>
          <a:p>
            <a:pPr>
              <a:buFontTx/>
              <a:buChar char="•"/>
            </a:pPr>
            <a:r>
              <a:rPr lang="en-US" sz="2400" dirty="0">
                <a:latin typeface="Arial" panose="020B0604020202020204" pitchFamily="34" charset="0"/>
              </a:rPr>
              <a:t> Does not consider priority</a:t>
            </a:r>
          </a:p>
          <a:p>
            <a:pPr>
              <a:buFontTx/>
              <a:buChar char="•"/>
            </a:pPr>
            <a:r>
              <a:rPr lang="en-US" sz="2400" dirty="0">
                <a:latin typeface="Arial" panose="020B0604020202020204" pitchFamily="34" charset="0"/>
              </a:rPr>
              <a:t> Context switch overhead</a:t>
            </a:r>
          </a:p>
        </p:txBody>
      </p:sp>
    </p:spTree>
    <p:extLst>
      <p:ext uri="{BB962C8B-B14F-4D97-AF65-F5344CB8AC3E}">
        <p14:creationId xmlns:p14="http://schemas.microsoft.com/office/powerpoint/2010/main" val="240757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49EB-BF3C-4B35-8CB0-F9087D31FA1A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Round-robin: Example</a:t>
            </a:r>
          </a:p>
        </p:txBody>
      </p:sp>
      <p:graphicFrame>
        <p:nvGraphicFramePr>
          <p:cNvPr id="79155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08533"/>
              </p:ext>
            </p:extLst>
          </p:nvPr>
        </p:nvGraphicFramePr>
        <p:xfrm>
          <a:off x="2706688" y="1296503"/>
          <a:ext cx="7772400" cy="1857375"/>
        </p:xfrm>
        <a:graphic>
          <a:graphicData uri="http://schemas.openxmlformats.org/drawingml/2006/table">
            <a:tbl>
              <a:tblPr/>
              <a:tblGrid>
                <a:gridCol w="1793875"/>
                <a:gridCol w="1912937"/>
                <a:gridCol w="1314450"/>
                <a:gridCol w="2751138"/>
              </a:tblGrid>
              <a:tr h="485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Process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Duration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Order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Arrival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1582" name="Line 30"/>
          <p:cNvSpPr>
            <a:spLocks noChangeShapeType="1"/>
          </p:cNvSpPr>
          <p:nvPr/>
        </p:nvSpPr>
        <p:spPr bwMode="auto">
          <a:xfrm>
            <a:off x="2286000" y="4572000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91583" name="Text Box 31"/>
          <p:cNvSpPr txBox="1">
            <a:spLocks noChangeArrowheads="1"/>
          </p:cNvSpPr>
          <p:nvPr/>
        </p:nvSpPr>
        <p:spPr bwMode="auto">
          <a:xfrm>
            <a:off x="2193925" y="46847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791584" name="Text Box 32"/>
          <p:cNvSpPr txBox="1">
            <a:spLocks noChangeArrowheads="1"/>
          </p:cNvSpPr>
          <p:nvPr/>
        </p:nvSpPr>
        <p:spPr bwMode="auto">
          <a:xfrm>
            <a:off x="2438400" y="3581401"/>
            <a:ext cx="605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Suppose time quantum is: 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</a:rPr>
              <a:t>1 unit</a:t>
            </a:r>
            <a:r>
              <a:rPr lang="en-US">
                <a:latin typeface="Arial" panose="020B0604020202020204" pitchFamily="34" charset="0"/>
              </a:rPr>
              <a:t>, P1, P2 &amp; P3 never block</a:t>
            </a:r>
          </a:p>
        </p:txBody>
      </p:sp>
      <p:sp>
        <p:nvSpPr>
          <p:cNvPr id="791585" name="Rectangle 33"/>
          <p:cNvSpPr>
            <a:spLocks noChangeArrowheads="1"/>
          </p:cNvSpPr>
          <p:nvPr/>
        </p:nvSpPr>
        <p:spPr bwMode="auto">
          <a:xfrm>
            <a:off x="2286000" y="4495800"/>
            <a:ext cx="381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86" name="Rectangle 34"/>
          <p:cNvSpPr>
            <a:spLocks noChangeArrowheads="1"/>
          </p:cNvSpPr>
          <p:nvPr/>
        </p:nvSpPr>
        <p:spPr bwMode="auto">
          <a:xfrm>
            <a:off x="2667000" y="4495800"/>
            <a:ext cx="3810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87" name="Rectangle 35"/>
          <p:cNvSpPr>
            <a:spLocks noChangeArrowheads="1"/>
          </p:cNvSpPr>
          <p:nvPr/>
        </p:nvSpPr>
        <p:spPr bwMode="auto">
          <a:xfrm>
            <a:off x="3048000" y="44958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88" name="Text Box 36"/>
          <p:cNvSpPr txBox="1">
            <a:spLocks noChangeArrowheads="1"/>
          </p:cNvSpPr>
          <p:nvPr/>
        </p:nvSpPr>
        <p:spPr bwMode="auto">
          <a:xfrm>
            <a:off x="22098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P1</a:t>
            </a:r>
          </a:p>
        </p:txBody>
      </p:sp>
      <p:sp>
        <p:nvSpPr>
          <p:cNvPr id="791589" name="Text Box 37"/>
          <p:cNvSpPr txBox="1">
            <a:spLocks noChangeArrowheads="1"/>
          </p:cNvSpPr>
          <p:nvPr/>
        </p:nvSpPr>
        <p:spPr bwMode="auto">
          <a:xfrm>
            <a:off x="25908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P2</a:t>
            </a:r>
          </a:p>
        </p:txBody>
      </p:sp>
      <p:sp>
        <p:nvSpPr>
          <p:cNvPr id="791590" name="Text Box 38"/>
          <p:cNvSpPr txBox="1">
            <a:spLocks noChangeArrowheads="1"/>
          </p:cNvSpPr>
          <p:nvPr/>
        </p:nvSpPr>
        <p:spPr bwMode="auto">
          <a:xfrm>
            <a:off x="29718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P3</a:t>
            </a:r>
          </a:p>
        </p:txBody>
      </p:sp>
      <p:sp>
        <p:nvSpPr>
          <p:cNvPr id="791591" name="Rectangle 39"/>
          <p:cNvSpPr>
            <a:spLocks noChangeArrowheads="1"/>
          </p:cNvSpPr>
          <p:nvPr/>
        </p:nvSpPr>
        <p:spPr bwMode="auto">
          <a:xfrm>
            <a:off x="3429000" y="4495800"/>
            <a:ext cx="381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92" name="Rectangle 40"/>
          <p:cNvSpPr>
            <a:spLocks noChangeArrowheads="1"/>
          </p:cNvSpPr>
          <p:nvPr/>
        </p:nvSpPr>
        <p:spPr bwMode="auto">
          <a:xfrm>
            <a:off x="3810000" y="4495800"/>
            <a:ext cx="3810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93" name="Rectangle 41"/>
          <p:cNvSpPr>
            <a:spLocks noChangeArrowheads="1"/>
          </p:cNvSpPr>
          <p:nvPr/>
        </p:nvSpPr>
        <p:spPr bwMode="auto">
          <a:xfrm>
            <a:off x="4191000" y="44958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94" name="Rectangle 42"/>
          <p:cNvSpPr>
            <a:spLocks noChangeArrowheads="1"/>
          </p:cNvSpPr>
          <p:nvPr/>
        </p:nvSpPr>
        <p:spPr bwMode="auto">
          <a:xfrm>
            <a:off x="4572000" y="4495800"/>
            <a:ext cx="381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95" name="Rectangle 43"/>
          <p:cNvSpPr>
            <a:spLocks noChangeArrowheads="1"/>
          </p:cNvSpPr>
          <p:nvPr/>
        </p:nvSpPr>
        <p:spPr bwMode="auto">
          <a:xfrm>
            <a:off x="4953000" y="4495800"/>
            <a:ext cx="3810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96" name="Rectangle 44"/>
          <p:cNvSpPr>
            <a:spLocks noChangeArrowheads="1"/>
          </p:cNvSpPr>
          <p:nvPr/>
        </p:nvSpPr>
        <p:spPr bwMode="auto">
          <a:xfrm>
            <a:off x="5334000" y="44958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97" name="Rectangle 45"/>
          <p:cNvSpPr>
            <a:spLocks noChangeArrowheads="1"/>
          </p:cNvSpPr>
          <p:nvPr/>
        </p:nvSpPr>
        <p:spPr bwMode="auto">
          <a:xfrm>
            <a:off x="5638800" y="4495800"/>
            <a:ext cx="3810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1598" name="Text Box 46"/>
          <p:cNvSpPr txBox="1">
            <a:spLocks noChangeArrowheads="1"/>
          </p:cNvSpPr>
          <p:nvPr/>
        </p:nvSpPr>
        <p:spPr bwMode="auto">
          <a:xfrm>
            <a:off x="5867400" y="472440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10</a:t>
            </a:r>
          </a:p>
        </p:txBody>
      </p:sp>
      <p:sp>
        <p:nvSpPr>
          <p:cNvPr id="791599" name="Text Box 47"/>
          <p:cNvSpPr txBox="1">
            <a:spLocks noChangeArrowheads="1"/>
          </p:cNvSpPr>
          <p:nvPr/>
        </p:nvSpPr>
        <p:spPr bwMode="auto">
          <a:xfrm>
            <a:off x="34290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P1</a:t>
            </a:r>
          </a:p>
        </p:txBody>
      </p:sp>
      <p:sp>
        <p:nvSpPr>
          <p:cNvPr id="791600" name="Text Box 48"/>
          <p:cNvSpPr txBox="1">
            <a:spLocks noChangeArrowheads="1"/>
          </p:cNvSpPr>
          <p:nvPr/>
        </p:nvSpPr>
        <p:spPr bwMode="auto">
          <a:xfrm>
            <a:off x="38100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P2</a:t>
            </a:r>
          </a:p>
        </p:txBody>
      </p:sp>
      <p:sp>
        <p:nvSpPr>
          <p:cNvPr id="791601" name="Text Box 49"/>
          <p:cNvSpPr txBox="1">
            <a:spLocks noChangeArrowheads="1"/>
          </p:cNvSpPr>
          <p:nvPr/>
        </p:nvSpPr>
        <p:spPr bwMode="auto">
          <a:xfrm>
            <a:off x="41910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P3</a:t>
            </a:r>
          </a:p>
        </p:txBody>
      </p:sp>
      <p:sp>
        <p:nvSpPr>
          <p:cNvPr id="791602" name="Text Box 50"/>
          <p:cNvSpPr txBox="1">
            <a:spLocks noChangeArrowheads="1"/>
          </p:cNvSpPr>
          <p:nvPr/>
        </p:nvSpPr>
        <p:spPr bwMode="auto">
          <a:xfrm>
            <a:off x="45720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P1</a:t>
            </a:r>
          </a:p>
        </p:txBody>
      </p:sp>
      <p:sp>
        <p:nvSpPr>
          <p:cNvPr id="791603" name="Text Box 51"/>
          <p:cNvSpPr txBox="1">
            <a:spLocks noChangeArrowheads="1"/>
          </p:cNvSpPr>
          <p:nvPr/>
        </p:nvSpPr>
        <p:spPr bwMode="auto">
          <a:xfrm>
            <a:off x="49530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P2</a:t>
            </a:r>
          </a:p>
        </p:txBody>
      </p:sp>
      <p:sp>
        <p:nvSpPr>
          <p:cNvPr id="791604" name="Text Box 52"/>
          <p:cNvSpPr txBox="1">
            <a:spLocks noChangeArrowheads="1"/>
          </p:cNvSpPr>
          <p:nvPr/>
        </p:nvSpPr>
        <p:spPr bwMode="auto">
          <a:xfrm>
            <a:off x="53340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P3</a:t>
            </a:r>
          </a:p>
        </p:txBody>
      </p:sp>
      <p:sp>
        <p:nvSpPr>
          <p:cNvPr id="791605" name="Text Box 53"/>
          <p:cNvSpPr txBox="1">
            <a:spLocks noChangeArrowheads="1"/>
          </p:cNvSpPr>
          <p:nvPr/>
        </p:nvSpPr>
        <p:spPr bwMode="auto">
          <a:xfrm>
            <a:off x="5638800" y="4114800"/>
            <a:ext cx="43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P2</a:t>
            </a:r>
          </a:p>
        </p:txBody>
      </p:sp>
      <p:sp>
        <p:nvSpPr>
          <p:cNvPr id="791606" name="Text Box 54"/>
          <p:cNvSpPr txBox="1">
            <a:spLocks noChangeArrowheads="1"/>
          </p:cNvSpPr>
          <p:nvPr/>
        </p:nvSpPr>
        <p:spPr bwMode="auto">
          <a:xfrm>
            <a:off x="253218" y="5127626"/>
            <a:ext cx="680290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P1 waiting time: </a:t>
            </a:r>
            <a:r>
              <a:rPr lang="en-US" sz="2000" dirty="0" smtClean="0">
                <a:latin typeface="Arial" panose="020B0604020202020204" pitchFamily="34" charset="0"/>
              </a:rPr>
              <a:t>4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(2 [p2,p3]+2[p2,p3])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P2 waiting time: </a:t>
            </a:r>
            <a:r>
              <a:rPr lang="en-US" sz="2000" dirty="0" smtClean="0">
                <a:latin typeface="Arial" panose="020B0604020202020204" pitchFamily="34" charset="0"/>
              </a:rPr>
              <a:t>6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(1 [p1] + 2 [p3,p1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] + 2 [p3,p1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] + 1 [p3])</a:t>
            </a:r>
          </a:p>
          <a:p>
            <a:r>
              <a:rPr lang="en-US" sz="2000" dirty="0" smtClean="0">
                <a:latin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P3 waiting time: 6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(2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[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p1, p2]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+ 2 [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p1,p2]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+ 2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[p1,p2] )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91607" name="Text Box 55"/>
          <p:cNvSpPr txBox="1">
            <a:spLocks noChangeArrowheads="1"/>
          </p:cNvSpPr>
          <p:nvPr/>
        </p:nvSpPr>
        <p:spPr bwMode="auto">
          <a:xfrm>
            <a:off x="7056121" y="5331606"/>
            <a:ext cx="475784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The average waiting time (AWT): </a:t>
            </a:r>
            <a:br>
              <a:rPr lang="en-US" sz="2400" dirty="0">
                <a:latin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</a:rPr>
              <a:t>  (4+6+6)/3 = 5.33</a:t>
            </a:r>
          </a:p>
        </p:txBody>
      </p:sp>
    </p:spTree>
    <p:extLst>
      <p:ext uri="{BB962C8B-B14F-4D97-AF65-F5344CB8AC3E}">
        <p14:creationId xmlns:p14="http://schemas.microsoft.com/office/powerpoint/2010/main" val="4716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583" grpId="0"/>
      <p:bldP spid="791585" grpId="0" animBg="1"/>
      <p:bldP spid="791586" grpId="0" animBg="1"/>
      <p:bldP spid="791587" grpId="0" animBg="1"/>
      <p:bldP spid="791588" grpId="0"/>
      <p:bldP spid="791589" grpId="0"/>
      <p:bldP spid="791590" grpId="0"/>
      <p:bldP spid="791591" grpId="0" animBg="1"/>
      <p:bldP spid="791592" grpId="0" animBg="1"/>
      <p:bldP spid="791593" grpId="0" animBg="1"/>
      <p:bldP spid="791594" grpId="0" animBg="1"/>
      <p:bldP spid="791595" grpId="0" animBg="1"/>
      <p:bldP spid="791596" grpId="0" animBg="1"/>
      <p:bldP spid="791597" grpId="0" animBg="1"/>
      <p:bldP spid="791598" grpId="0"/>
      <p:bldP spid="791599" grpId="0"/>
      <p:bldP spid="791600" grpId="0"/>
      <p:bldP spid="791601" grpId="0"/>
      <p:bldP spid="791602" grpId="0"/>
      <p:bldP spid="791603" grpId="0"/>
      <p:bldP spid="791604" grpId="0"/>
      <p:bldP spid="791605" grpId="0"/>
      <p:bldP spid="79160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Round-Robin with Priority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872470" cy="4351338"/>
          </a:xfrm>
        </p:spPr>
        <p:txBody>
          <a:bodyPr/>
          <a:lstStyle/>
          <a:p>
            <a:r>
              <a:rPr lang="en-US" dirty="0" smtClean="0"/>
              <a:t>Slightly modified by assigning priority levels to some or all the tasks.</a:t>
            </a:r>
          </a:p>
          <a:p>
            <a:endParaRPr lang="en-US" dirty="0" smtClean="0"/>
          </a:p>
          <a:p>
            <a:r>
              <a:rPr lang="en-US" dirty="0" smtClean="0"/>
              <a:t>The highest priority tasks can interrupt the CPU so that it can be executed.</a:t>
            </a:r>
          </a:p>
          <a:p>
            <a:endParaRPr lang="en-US" dirty="0"/>
          </a:p>
          <a:p>
            <a:r>
              <a:rPr lang="en-US" dirty="0" smtClean="0"/>
              <a:t>The scheduling algorithm can meet the desired response time for a higher priority task.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F62B5-A1BC-4B1C-B839-62A33E96E86C}" type="slidenum">
              <a:rPr lang="en-US"/>
              <a:pPr/>
              <a:t>26</a:t>
            </a:fld>
            <a:endParaRPr lang="en-US"/>
          </a:p>
        </p:txBody>
      </p:sp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Shortest Job First (SJF)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3645" y="1690688"/>
            <a:ext cx="9352769" cy="487979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Schedule the job with the shortest computation time first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Scheduling </a:t>
            </a:r>
            <a:r>
              <a:rPr lang="en-US" dirty="0"/>
              <a:t>in Batch Systems 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Two </a:t>
            </a:r>
            <a:r>
              <a:rPr lang="en-US" dirty="0"/>
              <a:t>types: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Non-preemptive multi-tasking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Preemptive multitasking</a:t>
            </a:r>
            <a:endParaRPr lang="en-US" dirty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rgbClr val="FF0066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66"/>
                </a:solidFill>
              </a:rPr>
              <a:t>Optimal </a:t>
            </a:r>
            <a:r>
              <a:rPr lang="en-US" dirty="0"/>
              <a:t>if all jobs are available simultaneously: Gives the best possible AWT (average waiting time)</a:t>
            </a:r>
          </a:p>
        </p:txBody>
      </p:sp>
    </p:spTree>
    <p:extLst>
      <p:ext uri="{BB962C8B-B14F-4D97-AF65-F5344CB8AC3E}">
        <p14:creationId xmlns:p14="http://schemas.microsoft.com/office/powerpoint/2010/main" val="20992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E9382-98E4-42BA-8A61-D793231E05B1}" type="slidenum">
              <a:rPr lang="en-US"/>
              <a:pPr/>
              <a:t>27</a:t>
            </a:fld>
            <a:endParaRPr lang="en-US"/>
          </a:p>
        </p:txBody>
      </p:sp>
      <p:sp>
        <p:nvSpPr>
          <p:cNvPr id="79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Non-preemptive SJF: Example</a:t>
            </a:r>
          </a:p>
        </p:txBody>
      </p:sp>
      <p:graphicFrame>
        <p:nvGraphicFramePr>
          <p:cNvPr id="79769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120312"/>
              </p:ext>
            </p:extLst>
          </p:nvPr>
        </p:nvGraphicFramePr>
        <p:xfrm>
          <a:off x="2226882" y="1636713"/>
          <a:ext cx="7772400" cy="2286000"/>
        </p:xfrm>
        <a:graphic>
          <a:graphicData uri="http://schemas.openxmlformats.org/drawingml/2006/table">
            <a:tbl>
              <a:tblPr/>
              <a:tblGrid>
                <a:gridCol w="1901825"/>
                <a:gridCol w="2233612"/>
                <a:gridCol w="1322388"/>
                <a:gridCol w="2314575"/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Process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Duration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Order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Arrival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7731" name="Line 35"/>
          <p:cNvSpPr>
            <a:spLocks noChangeShapeType="1"/>
          </p:cNvSpPr>
          <p:nvPr/>
        </p:nvSpPr>
        <p:spPr bwMode="auto">
          <a:xfrm>
            <a:off x="2209800" y="44196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97732" name="Text Box 36"/>
          <p:cNvSpPr txBox="1">
            <a:spLocks noChangeArrowheads="1"/>
          </p:cNvSpPr>
          <p:nvPr/>
        </p:nvSpPr>
        <p:spPr bwMode="auto">
          <a:xfrm>
            <a:off x="2041525" y="4456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797733" name="Rectangle 37"/>
          <p:cNvSpPr>
            <a:spLocks noChangeArrowheads="1"/>
          </p:cNvSpPr>
          <p:nvPr/>
        </p:nvSpPr>
        <p:spPr bwMode="auto">
          <a:xfrm>
            <a:off x="2209800" y="4343400"/>
            <a:ext cx="1066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7734" name="Text Box 38"/>
          <p:cNvSpPr txBox="1">
            <a:spLocks noChangeArrowheads="1"/>
          </p:cNvSpPr>
          <p:nvPr/>
        </p:nvSpPr>
        <p:spPr bwMode="auto">
          <a:xfrm>
            <a:off x="3124200" y="4419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797735" name="Text Box 39"/>
          <p:cNvSpPr txBox="1">
            <a:spLocks noChangeArrowheads="1"/>
          </p:cNvSpPr>
          <p:nvPr/>
        </p:nvSpPr>
        <p:spPr bwMode="auto">
          <a:xfrm>
            <a:off x="2346325" y="3922713"/>
            <a:ext cx="806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P4 (3)</a:t>
            </a:r>
          </a:p>
        </p:txBody>
      </p:sp>
      <p:sp>
        <p:nvSpPr>
          <p:cNvPr id="797736" name="Rectangle 40"/>
          <p:cNvSpPr>
            <a:spLocks noChangeArrowheads="1"/>
          </p:cNvSpPr>
          <p:nvPr/>
        </p:nvSpPr>
        <p:spPr bwMode="auto">
          <a:xfrm>
            <a:off x="3200400" y="4343400"/>
            <a:ext cx="23622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7737" name="Text Box 41"/>
          <p:cNvSpPr txBox="1">
            <a:spLocks noChangeArrowheads="1"/>
          </p:cNvSpPr>
          <p:nvPr/>
        </p:nvSpPr>
        <p:spPr bwMode="auto">
          <a:xfrm>
            <a:off x="41910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P1 (6)</a:t>
            </a:r>
          </a:p>
        </p:txBody>
      </p:sp>
      <p:sp>
        <p:nvSpPr>
          <p:cNvPr id="797738" name="Text Box 42"/>
          <p:cNvSpPr txBox="1">
            <a:spLocks noChangeArrowheads="1"/>
          </p:cNvSpPr>
          <p:nvPr/>
        </p:nvSpPr>
        <p:spPr bwMode="auto">
          <a:xfrm>
            <a:off x="5334000" y="4419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9</a:t>
            </a:r>
          </a:p>
        </p:txBody>
      </p:sp>
      <p:sp>
        <p:nvSpPr>
          <p:cNvPr id="797739" name="Rectangle 43"/>
          <p:cNvSpPr>
            <a:spLocks noChangeArrowheads="1"/>
          </p:cNvSpPr>
          <p:nvPr/>
        </p:nvSpPr>
        <p:spPr bwMode="auto">
          <a:xfrm>
            <a:off x="5562600" y="4343400"/>
            <a:ext cx="23622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7740" name="Text Box 44"/>
          <p:cNvSpPr txBox="1">
            <a:spLocks noChangeArrowheads="1"/>
          </p:cNvSpPr>
          <p:nvPr/>
        </p:nvSpPr>
        <p:spPr bwMode="auto">
          <a:xfrm>
            <a:off x="67056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P3 (7)</a:t>
            </a:r>
          </a:p>
        </p:txBody>
      </p:sp>
      <p:sp>
        <p:nvSpPr>
          <p:cNvPr id="797741" name="Text Box 45"/>
          <p:cNvSpPr txBox="1">
            <a:spLocks noChangeArrowheads="1"/>
          </p:cNvSpPr>
          <p:nvPr/>
        </p:nvSpPr>
        <p:spPr bwMode="auto">
          <a:xfrm>
            <a:off x="7772400" y="441960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797742" name="Text Box 46"/>
          <p:cNvSpPr txBox="1">
            <a:spLocks noChangeArrowheads="1"/>
          </p:cNvSpPr>
          <p:nvPr/>
        </p:nvSpPr>
        <p:spPr bwMode="auto">
          <a:xfrm>
            <a:off x="2743201" y="5080001"/>
            <a:ext cx="23288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Arial" panose="020B0604020202020204" pitchFamily="34" charset="0"/>
              </a:rPr>
              <a:t>P4 waiting time: 0</a:t>
            </a:r>
          </a:p>
          <a:p>
            <a:r>
              <a:rPr lang="en-US" sz="2000">
                <a:latin typeface="Arial" panose="020B0604020202020204" pitchFamily="34" charset="0"/>
              </a:rPr>
              <a:t>P1 waiting time: 3</a:t>
            </a:r>
          </a:p>
          <a:p>
            <a:r>
              <a:rPr lang="en-US" sz="2000">
                <a:latin typeface="Arial" panose="020B0604020202020204" pitchFamily="34" charset="0"/>
              </a:rPr>
              <a:t>P3 waiting time: 9</a:t>
            </a:r>
          </a:p>
          <a:p>
            <a:r>
              <a:rPr lang="en-US" sz="2000">
                <a:latin typeface="Arial" panose="020B0604020202020204" pitchFamily="34" charset="0"/>
              </a:rPr>
              <a:t>P2 waiting time: 16</a:t>
            </a:r>
          </a:p>
        </p:txBody>
      </p:sp>
      <p:sp>
        <p:nvSpPr>
          <p:cNvPr id="797743" name="Text Box 47"/>
          <p:cNvSpPr txBox="1">
            <a:spLocks noChangeArrowheads="1"/>
          </p:cNvSpPr>
          <p:nvPr/>
        </p:nvSpPr>
        <p:spPr bwMode="auto">
          <a:xfrm>
            <a:off x="5486401" y="5181601"/>
            <a:ext cx="475784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Arial" panose="020B0604020202020204" pitchFamily="34" charset="0"/>
              </a:rPr>
              <a:t>The total time is: 24</a:t>
            </a:r>
          </a:p>
          <a:p>
            <a:r>
              <a:rPr lang="en-US" sz="2400">
                <a:latin typeface="Arial" panose="020B0604020202020204" pitchFamily="34" charset="0"/>
              </a:rPr>
              <a:t>The average waiting time (AWT): </a:t>
            </a:r>
            <a:br>
              <a:rPr lang="en-US" sz="2400">
                <a:latin typeface="Arial" panose="020B0604020202020204" pitchFamily="34" charset="0"/>
              </a:rPr>
            </a:br>
            <a:r>
              <a:rPr lang="en-US" sz="2400">
                <a:latin typeface="Arial" panose="020B0604020202020204" pitchFamily="34" charset="0"/>
              </a:rPr>
              <a:t>  (0+3+9+16)/4 = 7</a:t>
            </a:r>
          </a:p>
        </p:txBody>
      </p:sp>
      <p:sp>
        <p:nvSpPr>
          <p:cNvPr id="797744" name="Rectangle 48"/>
          <p:cNvSpPr>
            <a:spLocks noChangeArrowheads="1"/>
          </p:cNvSpPr>
          <p:nvPr/>
        </p:nvSpPr>
        <p:spPr bwMode="auto">
          <a:xfrm>
            <a:off x="7924800" y="4343400"/>
            <a:ext cx="25146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7745" name="Text Box 49"/>
          <p:cNvSpPr txBox="1">
            <a:spLocks noChangeArrowheads="1"/>
          </p:cNvSpPr>
          <p:nvPr/>
        </p:nvSpPr>
        <p:spPr bwMode="auto">
          <a:xfrm>
            <a:off x="87630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P2 (8)</a:t>
            </a:r>
          </a:p>
        </p:txBody>
      </p:sp>
      <p:sp>
        <p:nvSpPr>
          <p:cNvPr id="797746" name="Text Box 50"/>
          <p:cNvSpPr txBox="1">
            <a:spLocks noChangeArrowheads="1"/>
          </p:cNvSpPr>
          <p:nvPr/>
        </p:nvSpPr>
        <p:spPr bwMode="auto">
          <a:xfrm>
            <a:off x="10058400" y="441960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3480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32" grpId="0"/>
      <p:bldP spid="797733" grpId="0" animBg="1"/>
      <p:bldP spid="797734" grpId="0"/>
      <p:bldP spid="797735" grpId="0"/>
      <p:bldP spid="797736" grpId="0" animBg="1"/>
      <p:bldP spid="797737" grpId="0"/>
      <p:bldP spid="797738" grpId="0"/>
      <p:bldP spid="797739" grpId="0" animBg="1"/>
      <p:bldP spid="797740" grpId="0"/>
      <p:bldP spid="797741" grpId="0"/>
      <p:bldP spid="797742" grpId="0" build="allAtOnce"/>
      <p:bldP spid="797743" grpId="0"/>
      <p:bldP spid="797744" grpId="0" animBg="1"/>
      <p:bldP spid="797745" grpId="0"/>
      <p:bldP spid="7977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422AE-E7BE-47E9-99C1-B0D2E88E50AC}" type="slidenum">
              <a:rPr lang="en-US"/>
              <a:pPr/>
              <a:t>28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to FCFS</a:t>
            </a:r>
          </a:p>
        </p:txBody>
      </p:sp>
      <p:graphicFrame>
        <p:nvGraphicFramePr>
          <p:cNvPr id="799747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361872"/>
              </p:ext>
            </p:extLst>
          </p:nvPr>
        </p:nvGraphicFramePr>
        <p:xfrm>
          <a:off x="2346078" y="1309373"/>
          <a:ext cx="7772400" cy="2286000"/>
        </p:xfrm>
        <a:graphic>
          <a:graphicData uri="http://schemas.openxmlformats.org/drawingml/2006/table">
            <a:tbl>
              <a:tblPr/>
              <a:tblGrid>
                <a:gridCol w="1901825"/>
                <a:gridCol w="2233612"/>
                <a:gridCol w="1322388"/>
                <a:gridCol w="2314575"/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Process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Duration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Order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Arrival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9779" name="Line 35"/>
          <p:cNvSpPr>
            <a:spLocks noChangeShapeType="1"/>
          </p:cNvSpPr>
          <p:nvPr/>
        </p:nvSpPr>
        <p:spPr bwMode="auto">
          <a:xfrm>
            <a:off x="2209800" y="44196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99780" name="Text Box 36"/>
          <p:cNvSpPr txBox="1">
            <a:spLocks noChangeArrowheads="1"/>
          </p:cNvSpPr>
          <p:nvPr/>
        </p:nvSpPr>
        <p:spPr bwMode="auto">
          <a:xfrm>
            <a:off x="2041525" y="4456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799781" name="Rectangle 37"/>
          <p:cNvSpPr>
            <a:spLocks noChangeArrowheads="1"/>
          </p:cNvSpPr>
          <p:nvPr/>
        </p:nvSpPr>
        <p:spPr bwMode="auto">
          <a:xfrm>
            <a:off x="9372600" y="4343400"/>
            <a:ext cx="1066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782" name="Text Box 38"/>
          <p:cNvSpPr txBox="1">
            <a:spLocks noChangeArrowheads="1"/>
          </p:cNvSpPr>
          <p:nvPr/>
        </p:nvSpPr>
        <p:spPr bwMode="auto">
          <a:xfrm>
            <a:off x="4343400" y="4495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799783" name="Text Box 39"/>
          <p:cNvSpPr txBox="1">
            <a:spLocks noChangeArrowheads="1"/>
          </p:cNvSpPr>
          <p:nvPr/>
        </p:nvSpPr>
        <p:spPr bwMode="auto">
          <a:xfrm>
            <a:off x="96012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P4 (3)</a:t>
            </a:r>
          </a:p>
        </p:txBody>
      </p:sp>
      <p:sp>
        <p:nvSpPr>
          <p:cNvPr id="799784" name="Rectangle 40"/>
          <p:cNvSpPr>
            <a:spLocks noChangeArrowheads="1"/>
          </p:cNvSpPr>
          <p:nvPr/>
        </p:nvSpPr>
        <p:spPr bwMode="auto">
          <a:xfrm>
            <a:off x="2133600" y="4343400"/>
            <a:ext cx="23622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785" name="Text Box 41"/>
          <p:cNvSpPr txBox="1">
            <a:spLocks noChangeArrowheads="1"/>
          </p:cNvSpPr>
          <p:nvPr/>
        </p:nvSpPr>
        <p:spPr bwMode="auto">
          <a:xfrm>
            <a:off x="30480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P1 (6)</a:t>
            </a:r>
          </a:p>
        </p:txBody>
      </p:sp>
      <p:sp>
        <p:nvSpPr>
          <p:cNvPr id="799786" name="Text Box 42"/>
          <p:cNvSpPr txBox="1">
            <a:spLocks noChangeArrowheads="1"/>
          </p:cNvSpPr>
          <p:nvPr/>
        </p:nvSpPr>
        <p:spPr bwMode="auto">
          <a:xfrm>
            <a:off x="6858000" y="441960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14</a:t>
            </a:r>
          </a:p>
        </p:txBody>
      </p:sp>
      <p:sp>
        <p:nvSpPr>
          <p:cNvPr id="799787" name="Rectangle 43"/>
          <p:cNvSpPr>
            <a:spLocks noChangeArrowheads="1"/>
          </p:cNvSpPr>
          <p:nvPr/>
        </p:nvSpPr>
        <p:spPr bwMode="auto">
          <a:xfrm>
            <a:off x="7010400" y="4343400"/>
            <a:ext cx="23622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788" name="Text Box 44"/>
          <p:cNvSpPr txBox="1">
            <a:spLocks noChangeArrowheads="1"/>
          </p:cNvSpPr>
          <p:nvPr/>
        </p:nvSpPr>
        <p:spPr bwMode="auto">
          <a:xfrm>
            <a:off x="80010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P3 (7)</a:t>
            </a:r>
          </a:p>
        </p:txBody>
      </p:sp>
      <p:sp>
        <p:nvSpPr>
          <p:cNvPr id="799789" name="Text Box 45"/>
          <p:cNvSpPr txBox="1">
            <a:spLocks noChangeArrowheads="1"/>
          </p:cNvSpPr>
          <p:nvPr/>
        </p:nvSpPr>
        <p:spPr bwMode="auto">
          <a:xfrm>
            <a:off x="9220200" y="441960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21</a:t>
            </a:r>
          </a:p>
        </p:txBody>
      </p:sp>
      <p:sp>
        <p:nvSpPr>
          <p:cNvPr id="799790" name="Text Box 46"/>
          <p:cNvSpPr txBox="1">
            <a:spLocks noChangeArrowheads="1"/>
          </p:cNvSpPr>
          <p:nvPr/>
        </p:nvSpPr>
        <p:spPr bwMode="auto">
          <a:xfrm>
            <a:off x="2743201" y="5080001"/>
            <a:ext cx="23288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Arial" panose="020B0604020202020204" pitchFamily="34" charset="0"/>
              </a:rPr>
              <a:t>P1 waiting time: 0</a:t>
            </a:r>
          </a:p>
          <a:p>
            <a:r>
              <a:rPr lang="en-US" sz="2000">
                <a:latin typeface="Arial" panose="020B0604020202020204" pitchFamily="34" charset="0"/>
              </a:rPr>
              <a:t>P2 waiting time: 6</a:t>
            </a:r>
          </a:p>
          <a:p>
            <a:r>
              <a:rPr lang="en-US" sz="2000">
                <a:latin typeface="Arial" panose="020B0604020202020204" pitchFamily="34" charset="0"/>
              </a:rPr>
              <a:t>P3 waiting time: 14</a:t>
            </a:r>
          </a:p>
          <a:p>
            <a:r>
              <a:rPr lang="en-US" sz="2000">
                <a:latin typeface="Arial" panose="020B0604020202020204" pitchFamily="34" charset="0"/>
              </a:rPr>
              <a:t>P4 waiting time: 21</a:t>
            </a:r>
          </a:p>
        </p:txBody>
      </p:sp>
      <p:sp>
        <p:nvSpPr>
          <p:cNvPr id="799791" name="Text Box 47"/>
          <p:cNvSpPr txBox="1">
            <a:spLocks noChangeArrowheads="1"/>
          </p:cNvSpPr>
          <p:nvPr/>
        </p:nvSpPr>
        <p:spPr bwMode="auto">
          <a:xfrm>
            <a:off x="5486401" y="4800600"/>
            <a:ext cx="475784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Arial" panose="020B0604020202020204" pitchFamily="34" charset="0"/>
              </a:rPr>
              <a:t>The total time is the same.</a:t>
            </a:r>
          </a:p>
          <a:p>
            <a:r>
              <a:rPr lang="en-US" sz="2400">
                <a:latin typeface="Arial" panose="020B0604020202020204" pitchFamily="34" charset="0"/>
              </a:rPr>
              <a:t>The average waiting time (AWT): </a:t>
            </a:r>
            <a:br>
              <a:rPr lang="en-US" sz="2400">
                <a:latin typeface="Arial" panose="020B0604020202020204" pitchFamily="34" charset="0"/>
              </a:rPr>
            </a:br>
            <a:r>
              <a:rPr lang="en-US" sz="2400">
                <a:latin typeface="Arial" panose="020B0604020202020204" pitchFamily="34" charset="0"/>
              </a:rPr>
              <a:t>  (0+6+14+21)/4 = 10.25</a:t>
            </a:r>
          </a:p>
          <a:p>
            <a:r>
              <a:rPr lang="en-US" sz="2400">
                <a:latin typeface="Arial" panose="020B0604020202020204" pitchFamily="34" charset="0"/>
              </a:rPr>
              <a:t>(comparing to 7)</a:t>
            </a:r>
          </a:p>
        </p:txBody>
      </p:sp>
      <p:sp>
        <p:nvSpPr>
          <p:cNvPr id="799792" name="Rectangle 48"/>
          <p:cNvSpPr>
            <a:spLocks noChangeArrowheads="1"/>
          </p:cNvSpPr>
          <p:nvPr/>
        </p:nvSpPr>
        <p:spPr bwMode="auto">
          <a:xfrm>
            <a:off x="4495800" y="4343400"/>
            <a:ext cx="25146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793" name="Text Box 49"/>
          <p:cNvSpPr txBox="1">
            <a:spLocks noChangeArrowheads="1"/>
          </p:cNvSpPr>
          <p:nvPr/>
        </p:nvSpPr>
        <p:spPr bwMode="auto">
          <a:xfrm>
            <a:off x="49530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P2 (8)</a:t>
            </a:r>
          </a:p>
        </p:txBody>
      </p:sp>
      <p:sp>
        <p:nvSpPr>
          <p:cNvPr id="799794" name="Text Box 50"/>
          <p:cNvSpPr txBox="1">
            <a:spLocks noChangeArrowheads="1"/>
          </p:cNvSpPr>
          <p:nvPr/>
        </p:nvSpPr>
        <p:spPr bwMode="auto">
          <a:xfrm>
            <a:off x="10229850" y="441960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6204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80" grpId="0"/>
      <p:bldP spid="799781" grpId="0" animBg="1"/>
      <p:bldP spid="799782" grpId="0"/>
      <p:bldP spid="799783" grpId="0"/>
      <p:bldP spid="799784" grpId="0" animBg="1"/>
      <p:bldP spid="799785" grpId="0"/>
      <p:bldP spid="799786" grpId="0"/>
      <p:bldP spid="799787" grpId="0" animBg="1"/>
      <p:bldP spid="799788" grpId="0"/>
      <p:bldP spid="799789" grpId="0"/>
      <p:bldP spid="799790" grpId="0" build="allAtOnce"/>
      <p:bldP spid="799791" grpId="0"/>
      <p:bldP spid="799792" grpId="0" animBg="1"/>
      <p:bldP spid="799793" grpId="0"/>
      <p:bldP spid="79979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98E5-0560-4D72-9127-D6033AC8E38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Preemptive SJF</a:t>
            </a:r>
            <a:endParaRPr lang="en-US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361" y="1517361"/>
            <a:ext cx="4227490" cy="2655394"/>
          </a:xfrm>
        </p:spPr>
        <p:txBody>
          <a:bodyPr/>
          <a:lstStyle/>
          <a:p>
            <a:r>
              <a:rPr lang="en-US" smtClean="0"/>
              <a:t>Shortest job runs first.</a:t>
            </a:r>
          </a:p>
          <a:p>
            <a:r>
              <a:rPr lang="en-US" smtClean="0"/>
              <a:t>A job that arrives and is shorter than the running job will preempt it</a:t>
            </a:r>
          </a:p>
          <a:p>
            <a:pPr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280339" y="2450162"/>
            <a:ext cx="6073462" cy="390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 smtClean="0">
                <a:solidFill>
                  <a:srgbClr val="FF0000"/>
                </a:solidFill>
              </a:rPr>
              <a:t>A Problem with </a:t>
            </a:r>
            <a:r>
              <a:rPr lang="en-US" sz="3500" dirty="0">
                <a:solidFill>
                  <a:srgbClr val="FF0000"/>
                </a:solidFill>
              </a:rPr>
              <a:t>Preemptive </a:t>
            </a:r>
            <a:r>
              <a:rPr lang="en-US" sz="3500" dirty="0" smtClean="0">
                <a:solidFill>
                  <a:srgbClr val="FF0000"/>
                </a:solidFill>
              </a:rPr>
              <a:t>SJF</a:t>
            </a:r>
          </a:p>
          <a:p>
            <a:r>
              <a:rPr lang="en-US" dirty="0" smtClean="0"/>
              <a:t>Starvation</a:t>
            </a:r>
          </a:p>
          <a:p>
            <a:pPr lvl="1"/>
            <a:r>
              <a:rPr lang="en-US" dirty="0" smtClean="0"/>
              <a:t>A job may keep getting preempted by shorter ones </a:t>
            </a:r>
          </a:p>
          <a:p>
            <a:pPr lvl="1"/>
            <a:r>
              <a:rPr lang="en-US" dirty="0" smtClean="0"/>
              <a:t>Example</a:t>
            </a:r>
          </a:p>
          <a:p>
            <a:pPr lvl="2"/>
            <a:r>
              <a:rPr lang="en-US" dirty="0" smtClean="0"/>
              <a:t>Process A with elapse time of 1 hour arrives at time 0</a:t>
            </a:r>
          </a:p>
          <a:p>
            <a:pPr lvl="2"/>
            <a:r>
              <a:rPr lang="en-US" dirty="0" smtClean="0"/>
              <a:t>But every 1 minute, a short process with elapse time of 2 minutes arrives</a:t>
            </a:r>
          </a:p>
          <a:p>
            <a:pPr lvl="2"/>
            <a:r>
              <a:rPr lang="en-US" dirty="0" smtClean="0"/>
              <a:t>Result of SJF: A never gets to run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654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29556"/>
            <a:ext cx="10855817" cy="52674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 </a:t>
            </a:r>
            <a:r>
              <a:rPr lang="en-US" b="1" dirty="0"/>
              <a:t>embedded system</a:t>
            </a:r>
            <a:r>
              <a:rPr lang="en-US" dirty="0"/>
              <a:t> is a </a:t>
            </a:r>
            <a:r>
              <a:rPr lang="en-US" dirty="0">
                <a:hlinkClick r:id="rId2" tooltip="Computer"/>
              </a:rPr>
              <a:t>computer</a:t>
            </a:r>
            <a:r>
              <a:rPr lang="en-US" dirty="0"/>
              <a:t> </a:t>
            </a:r>
            <a:r>
              <a:rPr lang="en-US" dirty="0">
                <a:hlinkClick r:id="rId3" tooltip="System"/>
              </a:rPr>
              <a:t>system</a:t>
            </a:r>
            <a:r>
              <a:rPr lang="en-US" dirty="0"/>
              <a:t> with a dedicated function within a larger mechanical or electrical system, often with </a:t>
            </a:r>
            <a:r>
              <a:rPr lang="en-US" dirty="0" smtClean="0">
                <a:hlinkClick r:id="rId4" tooltip="Real-time computing"/>
              </a:rPr>
              <a:t>real-time computing</a:t>
            </a:r>
            <a:r>
              <a:rPr lang="en-US" dirty="0"/>
              <a:t> </a:t>
            </a:r>
            <a:r>
              <a:rPr lang="en-US" dirty="0" smtClean="0"/>
              <a:t>constraints.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 </a:t>
            </a:r>
            <a:r>
              <a:rPr lang="en-US" i="1" dirty="0"/>
              <a:t>embedded</a:t>
            </a:r>
            <a:r>
              <a:rPr lang="en-US" dirty="0"/>
              <a:t> as part of a complete device often including hardware and mechanical parts.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Embedded </a:t>
            </a:r>
            <a:r>
              <a:rPr lang="en-US" dirty="0"/>
              <a:t>systems control many devices in common use </a:t>
            </a:r>
            <a:r>
              <a:rPr lang="en-US" dirty="0" smtClean="0"/>
              <a:t>today.</a:t>
            </a:r>
          </a:p>
          <a:p>
            <a:endParaRPr lang="en-US" dirty="0"/>
          </a:p>
          <a:p>
            <a:r>
              <a:rPr lang="en-US" dirty="0" smtClean="0"/>
              <a:t>Ninety-eight </a:t>
            </a:r>
            <a:r>
              <a:rPr lang="en-US" dirty="0"/>
              <a:t>percent of all </a:t>
            </a:r>
            <a:r>
              <a:rPr lang="en-US" dirty="0">
                <a:hlinkClick r:id="rId5" tooltip="Microprocessor"/>
              </a:rPr>
              <a:t>microprocessors</a:t>
            </a:r>
            <a:r>
              <a:rPr lang="en-US" dirty="0"/>
              <a:t> are manufactured as components of embedded </a:t>
            </a:r>
            <a:r>
              <a:rPr lang="en-US" dirty="0" smtClean="0"/>
              <a:t>systems.</a:t>
            </a:r>
            <a:endParaRPr lang="en-US" baseline="30000" dirty="0"/>
          </a:p>
          <a:p>
            <a:endParaRPr lang="en-US" i="1" baseline="30000" dirty="0" smtClean="0"/>
          </a:p>
          <a:p>
            <a:r>
              <a:rPr lang="en-US" i="1" dirty="0" smtClean="0"/>
              <a:t>An embedded system is designed to run on its own without human intervention, and may be required to respond to events in real time.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6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333" y="0"/>
            <a:ext cx="10515600" cy="1325563"/>
          </a:xfrm>
        </p:spPr>
        <p:txBody>
          <a:bodyPr/>
          <a:lstStyle/>
          <a:p>
            <a:r>
              <a:rPr lang="en-US" dirty="0" smtClean="0"/>
              <a:t>ISR – interrupt service routine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280" y="1135816"/>
            <a:ext cx="10515600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Interrupt latency</a:t>
            </a:r>
            <a:r>
              <a:rPr lang="en-US" sz="2400" dirty="0" smtClean="0"/>
              <a:t>: max time for which interrupts are disabled + time to start the execution of the first instruction in the ISR is called interrupt latency.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Interrupt response time</a:t>
            </a:r>
            <a:r>
              <a:rPr lang="en-US" sz="2400" dirty="0" smtClean="0"/>
              <a:t>: Time between receipt of interrupt signal and starting the code that handles the interrupt is called IRT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Interrupt recovery time</a:t>
            </a:r>
            <a:r>
              <a:rPr lang="en-US" sz="2400" dirty="0" smtClean="0"/>
              <a:t>: time required for CPU to return to the interrupted code/higher priority task is called interrupt recovery time.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566355" y="3510571"/>
            <a:ext cx="9079605" cy="1018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522041" y="4503440"/>
            <a:ext cx="824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" idx="0"/>
          </p:cNvCxnSpPr>
          <p:nvPr/>
        </p:nvCxnSpPr>
        <p:spPr>
          <a:xfrm>
            <a:off x="6106158" y="3510571"/>
            <a:ext cx="817808" cy="1057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121995" y="3482940"/>
            <a:ext cx="3759" cy="1031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135032" y="3524646"/>
            <a:ext cx="8313" cy="978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34475" y="3524646"/>
            <a:ext cx="0" cy="989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24710" y="3510571"/>
            <a:ext cx="168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Interrupt Service Routine Execution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79528" y="3713887"/>
            <a:ext cx="145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4242" y="3723073"/>
            <a:ext cx="137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 running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80441" y="3761710"/>
            <a:ext cx="16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 running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80521" y="4927939"/>
            <a:ext cx="121762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Interrupt request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05131" y="4889914"/>
            <a:ext cx="121505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Interrupt Recovery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934165" y="4644598"/>
            <a:ext cx="64953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8542189" y="3579853"/>
            <a:ext cx="19318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94101" y="3723073"/>
            <a:ext cx="137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 Context Saving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99091" y="3675525"/>
            <a:ext cx="137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 Context Saving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2178140" y="4529199"/>
            <a:ext cx="4845" cy="39874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143345" y="4543860"/>
            <a:ext cx="7818" cy="15896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51799" y="4644598"/>
            <a:ext cx="7818" cy="15896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2182985" y="5402126"/>
            <a:ext cx="6348" cy="8321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2423" y="5926713"/>
            <a:ext cx="121762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Interrupt latency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791797" y="6177474"/>
            <a:ext cx="191992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Interrupt Response Time</a:t>
            </a:r>
            <a:endParaRPr lang="en-US" dirty="0"/>
          </a:p>
        </p:txBody>
      </p:sp>
      <p:cxnSp>
        <p:nvCxnSpPr>
          <p:cNvPr id="47" name="Straight Arrow Connector 46"/>
          <p:cNvCxnSpPr>
            <a:endCxn id="39" idx="3"/>
          </p:cNvCxnSpPr>
          <p:nvPr/>
        </p:nvCxnSpPr>
        <p:spPr>
          <a:xfrm flipH="1">
            <a:off x="1840047" y="5755110"/>
            <a:ext cx="742426" cy="4947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108574" y="5745873"/>
            <a:ext cx="1015062" cy="92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195914" y="6150034"/>
            <a:ext cx="2983412" cy="3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934475" y="4796042"/>
            <a:ext cx="16270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946756" y="4578817"/>
            <a:ext cx="12900" cy="5961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562191" y="4562401"/>
            <a:ext cx="12900" cy="5961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preemptive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136" y="1625596"/>
            <a:ext cx="10515600" cy="18657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tasks cooperate each other to get their share of the CPU time</a:t>
            </a:r>
          </a:p>
          <a:p>
            <a:r>
              <a:rPr lang="en-US" dirty="0" smtClean="0"/>
              <a:t>Each task has to release the CPU and give control to another task on its own</a:t>
            </a:r>
          </a:p>
          <a:p>
            <a:r>
              <a:rPr lang="en-US" dirty="0" smtClean="0"/>
              <a:t>Each task is given a priority.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8192" y="4055651"/>
            <a:ext cx="9079605" cy="1018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547797" y="5062692"/>
            <a:ext cx="824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>
            <a:off x="6007995" y="4055651"/>
            <a:ext cx="817808" cy="1057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930721" y="4042773"/>
            <a:ext cx="3759" cy="1031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634263" y="4095482"/>
            <a:ext cx="8313" cy="978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146424" y="4108360"/>
            <a:ext cx="19318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35999" y="4139362"/>
            <a:ext cx="1627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Interrupt Service Routine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26936" y="4229516"/>
            <a:ext cx="162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priority task running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89786" y="4248834"/>
            <a:ext cx="162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priority task running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35740" y="4268152"/>
            <a:ext cx="162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priority task running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95860" y="5548462"/>
            <a:ext cx="162703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ISR makes high priority task ready to Run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27437" y="5548462"/>
            <a:ext cx="162703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Low priority task release the CPU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174064" y="5062692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720375" y="5086302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934165" y="5189677"/>
            <a:ext cx="64953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7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Preemptive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102" y="1482798"/>
            <a:ext cx="10515600" cy="1865716"/>
          </a:xfrm>
        </p:spPr>
        <p:txBody>
          <a:bodyPr>
            <a:normAutofit/>
          </a:bodyPr>
          <a:lstStyle/>
          <a:p>
            <a:r>
              <a:rPr lang="en-US" dirty="0" smtClean="0"/>
              <a:t>Highest priority task is always given the CPU time.</a:t>
            </a:r>
          </a:p>
          <a:p>
            <a:r>
              <a:rPr lang="en-US" dirty="0" smtClean="0"/>
              <a:t>If a LP task is presently running and a HP task is in Ready-to-run state, the running task is “preempted” and the HP task is executed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8192" y="4055651"/>
            <a:ext cx="9079605" cy="1018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522041" y="5048519"/>
            <a:ext cx="824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0"/>
          </p:cNvCxnSpPr>
          <p:nvPr/>
        </p:nvCxnSpPr>
        <p:spPr>
          <a:xfrm>
            <a:off x="6007995" y="4055651"/>
            <a:ext cx="817808" cy="1057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930721" y="4042773"/>
            <a:ext cx="3759" cy="1031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634263" y="4095482"/>
            <a:ext cx="8313" cy="978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146424" y="4108360"/>
            <a:ext cx="19318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35999" y="4139362"/>
            <a:ext cx="1627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Interrupt Service Routine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26936" y="4229516"/>
            <a:ext cx="162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priority task running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89786" y="4248834"/>
            <a:ext cx="162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priority task running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35740" y="4268152"/>
            <a:ext cx="162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priority task running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95860" y="5548462"/>
            <a:ext cx="162703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ISR makes high priority task ready to Run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27437" y="5548462"/>
            <a:ext cx="162703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high priority task release the CPU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174064" y="5062692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720375" y="5086302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934165" y="5189677"/>
            <a:ext cx="64953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7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79" y="9232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Semaphores: Kernel </a:t>
            </a:r>
            <a:r>
              <a:rPr lang="en-US" dirty="0"/>
              <a:t>object that is used for task and resource synchronization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2898" y="2760785"/>
            <a:ext cx="113948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42382" y="4140592"/>
            <a:ext cx="113948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0237" y="4140592"/>
            <a:ext cx="113948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60414" y="3614227"/>
            <a:ext cx="113948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to read the Data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V="1">
            <a:off x="999979" y="3576711"/>
            <a:ext cx="617806" cy="56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2363372" y="3576711"/>
            <a:ext cx="848752" cy="56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020930" y="5477022"/>
            <a:ext cx="113948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00089" y="3595469"/>
            <a:ext cx="113948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to write the Data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85579" y="3591952"/>
            <a:ext cx="76200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764127" y="3614227"/>
            <a:ext cx="76200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DAC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6" idx="2"/>
          </p:cNvCxnSpPr>
          <p:nvPr/>
        </p:nvCxnSpPr>
        <p:spPr>
          <a:xfrm>
            <a:off x="7169831" y="4411395"/>
            <a:ext cx="1151207" cy="1065627"/>
          </a:xfrm>
          <a:prstGeom prst="straightConnector1">
            <a:avLst/>
          </a:prstGeom>
          <a:ln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7" idx="2"/>
          </p:cNvCxnSpPr>
          <p:nvPr/>
        </p:nvCxnSpPr>
        <p:spPr>
          <a:xfrm flipV="1">
            <a:off x="8848578" y="4430153"/>
            <a:ext cx="881578" cy="104686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7" idx="1"/>
          </p:cNvCxnSpPr>
          <p:nvPr/>
        </p:nvCxnSpPr>
        <p:spPr>
          <a:xfrm>
            <a:off x="5018648" y="3999915"/>
            <a:ext cx="36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6" idx="1"/>
          </p:cNvCxnSpPr>
          <p:nvPr/>
        </p:nvCxnSpPr>
        <p:spPr>
          <a:xfrm flipV="1">
            <a:off x="6096000" y="4003432"/>
            <a:ext cx="504089" cy="18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1556608" y="4022190"/>
            <a:ext cx="433752" cy="9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0304594" y="4004608"/>
            <a:ext cx="433752" cy="9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237" y="5035727"/>
            <a:ext cx="48451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Resource synchronization</a:t>
            </a:r>
          </a:p>
          <a:p>
            <a:r>
              <a:rPr lang="en-US" dirty="0" smtClean="0"/>
              <a:t>1. Task 1 acquires semaphore uses display</a:t>
            </a:r>
          </a:p>
          <a:p>
            <a:r>
              <a:rPr lang="en-US" dirty="0" smtClean="0"/>
              <a:t>2. Task 1 releases semaphores</a:t>
            </a:r>
          </a:p>
          <a:p>
            <a:r>
              <a:rPr lang="en-US" dirty="0" smtClean="0"/>
              <a:t>3. Task 2 acquires semaphores</a:t>
            </a:r>
          </a:p>
          <a:p>
            <a:r>
              <a:rPr lang="en-US" dirty="0" smtClean="0"/>
              <a:t>     Task 2 uses display</a:t>
            </a:r>
          </a:p>
          <a:p>
            <a:r>
              <a:rPr lang="en-US" dirty="0" smtClean="0"/>
              <a:t>4. Releases semaphore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38748" y="1025112"/>
            <a:ext cx="11365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Semaphore management</a:t>
            </a:r>
          </a:p>
          <a:p>
            <a:r>
              <a:rPr lang="en-US" sz="2400" dirty="0" smtClean="0"/>
              <a:t>Function calls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Create a semaphore		2. Delete a semaphore    3. Acquire </a:t>
            </a:r>
            <a:r>
              <a:rPr lang="en-US" sz="2400" dirty="0"/>
              <a:t>a semaphore</a:t>
            </a:r>
          </a:p>
          <a:p>
            <a:r>
              <a:rPr lang="en-US" sz="2400" dirty="0" smtClean="0"/>
              <a:t>4. Release </a:t>
            </a:r>
            <a:r>
              <a:rPr lang="en-US" sz="2400" dirty="0"/>
              <a:t>a </a:t>
            </a:r>
            <a:r>
              <a:rPr lang="en-US" sz="2400" dirty="0" smtClean="0"/>
              <a:t>semaphore		5. Query </a:t>
            </a:r>
            <a:r>
              <a:rPr lang="en-US" sz="2400" dirty="0"/>
              <a:t>a semaphore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9206999" y="5246189"/>
            <a:ext cx="277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Task Synchronization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5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455" y="75479"/>
            <a:ext cx="10515600" cy="1325563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ailboxes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455" y="1401042"/>
            <a:ext cx="10515600" cy="11287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Like a postal mailbox used for </a:t>
            </a:r>
            <a:r>
              <a:rPr lang="en-US" dirty="0" err="1" smtClean="0"/>
              <a:t>intertask</a:t>
            </a:r>
            <a:r>
              <a:rPr lang="en-US" dirty="0"/>
              <a:t> </a:t>
            </a:r>
            <a:r>
              <a:rPr lang="en-US" dirty="0" smtClean="0"/>
              <a:t>communication</a:t>
            </a:r>
          </a:p>
          <a:p>
            <a:r>
              <a:rPr lang="en-US" dirty="0" smtClean="0"/>
              <a:t>A task posts a message in the mailbox and another task will read the message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2898" y="2760785"/>
            <a:ext cx="113948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Mailbox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42382" y="4140592"/>
            <a:ext cx="113948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0237" y="4140592"/>
            <a:ext cx="1139484" cy="81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999979" y="3576711"/>
            <a:ext cx="617806" cy="56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0"/>
          </p:cNvCxnSpPr>
          <p:nvPr/>
        </p:nvCxnSpPr>
        <p:spPr>
          <a:xfrm flipH="1" flipV="1">
            <a:off x="2363372" y="3576711"/>
            <a:ext cx="848752" cy="56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472" y="3540250"/>
            <a:ext cx="16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a message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00463" y="3551970"/>
            <a:ext cx="188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the message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1255" y="2778840"/>
            <a:ext cx="44088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Function calls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Create a mailbox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delete </a:t>
            </a:r>
            <a:r>
              <a:rPr lang="en-US" sz="2400" dirty="0"/>
              <a:t>a mailbox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Query </a:t>
            </a:r>
            <a:r>
              <a:rPr lang="en-US" sz="2400" dirty="0"/>
              <a:t>a mailbox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Post a message in </a:t>
            </a:r>
            <a:r>
              <a:rPr lang="en-US" sz="2400" dirty="0"/>
              <a:t>a mailbox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Read a message from a </a:t>
            </a:r>
            <a:r>
              <a:rPr lang="en-US" sz="2400" dirty="0"/>
              <a:t>mailbox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08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06329" cy="4351338"/>
          </a:xfrm>
        </p:spPr>
        <p:txBody>
          <a:bodyPr/>
          <a:lstStyle/>
          <a:p>
            <a:r>
              <a:rPr lang="en-US" dirty="0" smtClean="0"/>
              <a:t>Used for </a:t>
            </a:r>
            <a:r>
              <a:rPr lang="en-US" dirty="0" err="1" smtClean="0"/>
              <a:t>intertask</a:t>
            </a:r>
            <a:r>
              <a:rPr lang="en-US" dirty="0" smtClean="0"/>
              <a:t> communication</a:t>
            </a:r>
          </a:p>
          <a:p>
            <a:r>
              <a:rPr lang="en-US" dirty="0" smtClean="0"/>
              <a:t>Function calls in OP API are</a:t>
            </a:r>
          </a:p>
          <a:p>
            <a:pPr lvl="1"/>
            <a:r>
              <a:rPr lang="en-US" dirty="0" smtClean="0"/>
              <a:t>Create a pipe</a:t>
            </a:r>
          </a:p>
          <a:p>
            <a:pPr lvl="1"/>
            <a:r>
              <a:rPr lang="en-US" dirty="0" smtClean="0"/>
              <a:t>Open a pipe</a:t>
            </a:r>
          </a:p>
          <a:p>
            <a:pPr lvl="1"/>
            <a:r>
              <a:rPr lang="en-US" dirty="0" smtClean="0"/>
              <a:t>Close a pipe</a:t>
            </a:r>
          </a:p>
          <a:p>
            <a:pPr lvl="1"/>
            <a:r>
              <a:rPr lang="en-US" dirty="0" smtClean="0"/>
              <a:t>Read from the pipe</a:t>
            </a:r>
          </a:p>
          <a:p>
            <a:pPr lvl="1"/>
            <a:r>
              <a:rPr lang="en-US" dirty="0" smtClean="0"/>
              <a:t>Write to the pipe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70480" y="3317411"/>
            <a:ext cx="3297701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108515" y="3317411"/>
            <a:ext cx="519332" cy="5521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6738" y="3151163"/>
            <a:ext cx="787790" cy="181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1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36338" y="3120459"/>
            <a:ext cx="787790" cy="181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2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95568" y="4258333"/>
            <a:ext cx="3297701" cy="53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67026" y="4258333"/>
            <a:ext cx="519332" cy="5521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344528" y="3584697"/>
            <a:ext cx="639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368181" y="3593489"/>
            <a:ext cx="639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0688072" y="4525619"/>
            <a:ext cx="448266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490187" y="4525619"/>
            <a:ext cx="622498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9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92100"/>
            <a:ext cx="10515600" cy="6816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Message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73" y="1206645"/>
            <a:ext cx="7743091" cy="4351338"/>
          </a:xfrm>
        </p:spPr>
        <p:txBody>
          <a:bodyPr>
            <a:noAutofit/>
          </a:bodyPr>
          <a:lstStyle/>
          <a:p>
            <a:r>
              <a:rPr lang="en-US" sz="2400" dirty="0" smtClean="0"/>
              <a:t>Is an array of mailboxes</a:t>
            </a:r>
          </a:p>
          <a:p>
            <a:r>
              <a:rPr lang="en-US" sz="2400" dirty="0" smtClean="0"/>
              <a:t>Applications of message queues</a:t>
            </a:r>
          </a:p>
          <a:p>
            <a:pPr lvl="1"/>
            <a:r>
              <a:rPr lang="en-US" sz="1800" dirty="0"/>
              <a:t>Taking the </a:t>
            </a:r>
            <a:r>
              <a:rPr lang="en-US" sz="1800" dirty="0" err="1"/>
              <a:t>i</a:t>
            </a:r>
            <a:r>
              <a:rPr lang="en-US" sz="1800" dirty="0"/>
              <a:t>/p from keyboard</a:t>
            </a:r>
          </a:p>
          <a:p>
            <a:pPr lvl="1"/>
            <a:r>
              <a:rPr lang="en-US" sz="1800" dirty="0"/>
              <a:t>To display output</a:t>
            </a:r>
          </a:p>
          <a:p>
            <a:pPr lvl="1"/>
            <a:r>
              <a:rPr lang="en-US" sz="1800" dirty="0"/>
              <a:t>Reading voltages from sensors or transducers</a:t>
            </a:r>
          </a:p>
          <a:p>
            <a:pPr lvl="1"/>
            <a:r>
              <a:rPr lang="en-US" sz="1800" dirty="0"/>
              <a:t>Data packet transmission in a network</a:t>
            </a:r>
          </a:p>
          <a:p>
            <a:r>
              <a:rPr lang="en-US" sz="2400" dirty="0" smtClean="0"/>
              <a:t>In each of the applications a task or an ISR deposit the message in the message queue</a:t>
            </a:r>
          </a:p>
          <a:p>
            <a:r>
              <a:rPr lang="en-US" sz="2400" dirty="0" smtClean="0"/>
              <a:t>Based on the applications the highest priority task or the first task waiting in the queue can take the message</a:t>
            </a:r>
          </a:p>
          <a:p>
            <a:r>
              <a:rPr lang="en-US" sz="2400" dirty="0" smtClean="0"/>
              <a:t>At the time of creating a queue, the queue is given a </a:t>
            </a:r>
          </a:p>
          <a:p>
            <a:pPr lvl="1"/>
            <a:r>
              <a:rPr lang="en-US" sz="1800" dirty="0" smtClean="0"/>
              <a:t>name or ID, </a:t>
            </a:r>
          </a:p>
          <a:p>
            <a:pPr lvl="1"/>
            <a:r>
              <a:rPr lang="en-US" sz="1800" dirty="0" smtClean="0"/>
              <a:t>queue length, </a:t>
            </a:r>
          </a:p>
          <a:p>
            <a:pPr lvl="1"/>
            <a:r>
              <a:rPr lang="en-US" sz="1800" dirty="0" smtClean="0"/>
              <a:t>sending task waiting list and </a:t>
            </a:r>
          </a:p>
          <a:p>
            <a:pPr lvl="1"/>
            <a:r>
              <a:rPr lang="en-US" sz="1800" dirty="0" smtClean="0"/>
              <a:t>receiving task waiting list</a:t>
            </a:r>
          </a:p>
          <a:p>
            <a:endParaRPr lang="en-US" sz="2400" dirty="0"/>
          </a:p>
          <a:p>
            <a:endParaRPr lang="en-US" sz="2400" dirty="0" smtClean="0"/>
          </a:p>
          <a:p>
            <a:pPr lvl="1"/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8201465" y="1964353"/>
            <a:ext cx="39905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Management function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Create a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Delete a </a:t>
            </a:r>
            <a:r>
              <a:rPr lang="en-US" sz="2400" dirty="0"/>
              <a:t>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Flush </a:t>
            </a:r>
            <a:r>
              <a:rPr lang="en-US" sz="2400" dirty="0"/>
              <a:t>a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Post a message in queue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Post a message in front of queue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Read message from queue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Broadcast a message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queue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queue waiting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2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98" y="125466"/>
            <a:ext cx="10515600" cy="1007667"/>
          </a:xfrm>
        </p:spPr>
        <p:txBody>
          <a:bodyPr/>
          <a:lstStyle/>
          <a:p>
            <a:r>
              <a:rPr lang="en-US" dirty="0" smtClean="0"/>
              <a:t>Event 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802" y="1165508"/>
            <a:ext cx="5282882" cy="1814176"/>
          </a:xfrm>
        </p:spPr>
        <p:txBody>
          <a:bodyPr>
            <a:normAutofit/>
          </a:bodyPr>
          <a:lstStyle/>
          <a:p>
            <a:r>
              <a:rPr lang="en-US" dirty="0" smtClean="0"/>
              <a:t>A task can have an event register in which the bits correspond to different events</a:t>
            </a:r>
          </a:p>
          <a:p>
            <a:r>
              <a:rPr lang="en-US" dirty="0" smtClean="0"/>
              <a:t>16 bit event register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6369" y="3373976"/>
            <a:ext cx="1113340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1           0           1          0              1           1             1            1          0          1            1          1           0           1             1          1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493020" y="3390767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43897" y="3367774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90322" y="3390767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52121" y="3349016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636198" y="3373976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82623" y="3378287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31083" y="3378287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306726" y="3390767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3020" y="3390767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014737" y="3404078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89487" y="3349016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606200" y="3349016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00224" y="3367774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308808" y="3367774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26683" y="3361496"/>
            <a:ext cx="4178" cy="939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55077" y="4343438"/>
            <a:ext cx="1127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          2           3             4            5           6           7          8          9          10         11          12        13         14       15         16  bit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838201" y="4980868"/>
            <a:ext cx="2952121" cy="27230"/>
          </a:xfrm>
          <a:prstGeom prst="straightConnector1">
            <a:avLst/>
          </a:prstGeom>
          <a:ln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790321" y="4656859"/>
            <a:ext cx="1" cy="675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525566" y="4626159"/>
            <a:ext cx="1" cy="675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9282623" y="4626159"/>
            <a:ext cx="1" cy="675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239880" y="5015513"/>
            <a:ext cx="2749894" cy="2992"/>
          </a:xfrm>
          <a:prstGeom prst="straightConnector1">
            <a:avLst/>
          </a:prstGeom>
          <a:ln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6493021" y="4993473"/>
            <a:ext cx="2789602" cy="14625"/>
          </a:xfrm>
          <a:prstGeom prst="straightConnector1">
            <a:avLst/>
          </a:prstGeom>
          <a:ln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681886" y="4980868"/>
            <a:ext cx="2865492" cy="5190"/>
          </a:xfrm>
          <a:prstGeom prst="straightConnector1">
            <a:avLst/>
          </a:prstGeom>
          <a:ln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02028" y="5189318"/>
            <a:ext cx="946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Task #2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4740596" y="5189770"/>
            <a:ext cx="946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Task #5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7405711" y="5189318"/>
            <a:ext cx="946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Task #4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10212674" y="5189318"/>
            <a:ext cx="946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Task #7</a:t>
            </a:r>
            <a:endParaRPr lang="en-US" sz="2000" dirty="0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6025926" y="1133132"/>
            <a:ext cx="5282882" cy="2030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Function call</a:t>
            </a:r>
          </a:p>
          <a:p>
            <a:pPr lvl="1"/>
            <a:r>
              <a:rPr lang="en-US" dirty="0" smtClean="0"/>
              <a:t>Create an event register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 </a:t>
            </a:r>
            <a:r>
              <a:rPr lang="en-US" dirty="0"/>
              <a:t>an event register</a:t>
            </a:r>
          </a:p>
          <a:p>
            <a:pPr lvl="1"/>
            <a:r>
              <a:rPr lang="en-US" dirty="0" smtClean="0"/>
              <a:t>Query </a:t>
            </a:r>
            <a:r>
              <a:rPr lang="en-US" dirty="0"/>
              <a:t>an event register</a:t>
            </a:r>
          </a:p>
          <a:p>
            <a:pPr lvl="1"/>
            <a:r>
              <a:rPr lang="en-US" dirty="0" smtClean="0"/>
              <a:t>Set an </a:t>
            </a:r>
            <a:r>
              <a:rPr lang="en-US" dirty="0"/>
              <a:t>event </a:t>
            </a:r>
            <a:r>
              <a:rPr lang="en-US" dirty="0" smtClean="0"/>
              <a:t>flag</a:t>
            </a:r>
          </a:p>
          <a:p>
            <a:pPr lvl="1"/>
            <a:r>
              <a:rPr lang="en-US" dirty="0" smtClean="0"/>
              <a:t>Clear an event flag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11"/>
            <a:ext cx="10515600" cy="1325563"/>
          </a:xfrm>
        </p:spPr>
        <p:txBody>
          <a:bodyPr/>
          <a:lstStyle/>
          <a:p>
            <a:r>
              <a:rPr lang="en-US" dirty="0" err="1" smtClean="0"/>
              <a:t>Mutex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5826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Mutex</a:t>
            </a:r>
            <a:r>
              <a:rPr lang="en-US" dirty="0" smtClean="0"/>
              <a:t> </a:t>
            </a:r>
            <a:r>
              <a:rPr lang="en-US" dirty="0"/>
              <a:t>is the general mechanism used for both resource </a:t>
            </a:r>
            <a:r>
              <a:rPr lang="en-US" dirty="0" smtClean="0"/>
              <a:t>synchronization as well as task synchronization</a:t>
            </a:r>
          </a:p>
          <a:p>
            <a:r>
              <a:rPr lang="en-US" dirty="0" smtClean="0"/>
              <a:t>Can be achieved through following mechanism:</a:t>
            </a:r>
          </a:p>
          <a:p>
            <a:pPr lvl="1"/>
            <a:r>
              <a:rPr lang="en-US" dirty="0" smtClean="0"/>
              <a:t>Disabling the scheduler</a:t>
            </a:r>
          </a:p>
          <a:p>
            <a:pPr lvl="1"/>
            <a:r>
              <a:rPr lang="en-US" dirty="0" smtClean="0"/>
              <a:t>Disabling the interrupts</a:t>
            </a:r>
          </a:p>
          <a:p>
            <a:pPr lvl="1"/>
            <a:r>
              <a:rPr lang="en-US" dirty="0" smtClean="0"/>
              <a:t>By test-and-set-operations</a:t>
            </a:r>
          </a:p>
          <a:p>
            <a:pPr lvl="1"/>
            <a:r>
              <a:rPr lang="en-US" dirty="0" smtClean="0"/>
              <a:t>Using semaphore</a:t>
            </a:r>
            <a:endParaRPr lang="en-US" dirty="0"/>
          </a:p>
          <a:p>
            <a:r>
              <a:rPr lang="en-US" dirty="0" err="1" smtClean="0"/>
              <a:t>Mutex</a:t>
            </a:r>
            <a:r>
              <a:rPr lang="en-US" dirty="0" smtClean="0"/>
              <a:t> management function calls</a:t>
            </a:r>
          </a:p>
          <a:p>
            <a:pPr lvl="1"/>
            <a:r>
              <a:rPr lang="en-US" dirty="0"/>
              <a:t>Create a </a:t>
            </a:r>
            <a:r>
              <a:rPr lang="en-US" dirty="0" err="1"/>
              <a:t>mutex</a:t>
            </a:r>
            <a:endParaRPr lang="en-US" dirty="0"/>
          </a:p>
          <a:p>
            <a:pPr lvl="1"/>
            <a:r>
              <a:rPr lang="en-US" dirty="0"/>
              <a:t>delete a </a:t>
            </a:r>
            <a:r>
              <a:rPr lang="en-US" dirty="0" err="1"/>
              <a:t>mutex</a:t>
            </a:r>
            <a:endParaRPr lang="en-US" dirty="0"/>
          </a:p>
          <a:p>
            <a:pPr lvl="1"/>
            <a:r>
              <a:rPr lang="en-US" dirty="0"/>
              <a:t>Acquire a </a:t>
            </a:r>
            <a:r>
              <a:rPr lang="en-US" dirty="0" err="1"/>
              <a:t>mutex</a:t>
            </a:r>
            <a:endParaRPr lang="en-US" dirty="0"/>
          </a:p>
          <a:p>
            <a:pPr lvl="1"/>
            <a:r>
              <a:rPr lang="en-US" dirty="0"/>
              <a:t>Release a </a:t>
            </a:r>
            <a:r>
              <a:rPr lang="en-US" dirty="0" err="1"/>
              <a:t>mutex</a:t>
            </a:r>
            <a:endParaRPr lang="en-US" dirty="0"/>
          </a:p>
          <a:p>
            <a:pPr lvl="1"/>
            <a:r>
              <a:rPr lang="en-US" dirty="0"/>
              <a:t>Query a </a:t>
            </a:r>
            <a:r>
              <a:rPr lang="en-US" dirty="0" err="1"/>
              <a:t>mutex</a:t>
            </a:r>
            <a:endParaRPr lang="en-US" dirty="0"/>
          </a:p>
          <a:p>
            <a:pPr lvl="1"/>
            <a:r>
              <a:rPr lang="en-US" dirty="0"/>
              <a:t>Wait on a </a:t>
            </a:r>
            <a:r>
              <a:rPr lang="en-US" dirty="0" err="1" smtClean="0"/>
              <a:t>mutex</a:t>
            </a:r>
            <a:endParaRPr lang="en-US" dirty="0"/>
          </a:p>
          <a:p>
            <a:r>
              <a:rPr lang="en-US" dirty="0" smtClean="0"/>
              <a:t>Deadlock: occurs when 2 or more tasks wait for resource being held by another task.</a:t>
            </a:r>
          </a:p>
          <a:p>
            <a:pPr lvl="1"/>
            <a:r>
              <a:rPr lang="en-US" dirty="0" smtClean="0"/>
              <a:t>To avoid deadlock a time limit can be set.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Signals, timer,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4905"/>
            <a:ext cx="10515600" cy="52753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Signals – to indicate an event</a:t>
            </a:r>
          </a:p>
          <a:p>
            <a:endParaRPr lang="en-US" dirty="0"/>
          </a:p>
          <a:p>
            <a:r>
              <a:rPr lang="en-US" dirty="0" smtClean="0"/>
              <a:t>Timers</a:t>
            </a:r>
          </a:p>
          <a:p>
            <a:pPr lvl="1"/>
            <a:r>
              <a:rPr lang="en-US" dirty="0" smtClean="0"/>
              <a:t>Get time</a:t>
            </a:r>
          </a:p>
          <a:p>
            <a:pPr lvl="1"/>
            <a:r>
              <a:rPr lang="en-US" dirty="0" smtClean="0"/>
              <a:t>Set time</a:t>
            </a:r>
          </a:p>
          <a:p>
            <a:pPr lvl="1"/>
            <a:r>
              <a:rPr lang="en-US" dirty="0" smtClean="0"/>
              <a:t>Time delay (in system clock ticks)</a:t>
            </a:r>
          </a:p>
          <a:p>
            <a:pPr lvl="1"/>
            <a:r>
              <a:rPr lang="en-US" dirty="0" smtClean="0"/>
              <a:t>Time delay (in seconds)</a:t>
            </a:r>
          </a:p>
          <a:p>
            <a:pPr lvl="1"/>
            <a:r>
              <a:rPr lang="en-US" dirty="0" smtClean="0"/>
              <a:t>Reset timer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Create a memory block</a:t>
            </a:r>
          </a:p>
          <a:p>
            <a:pPr lvl="1"/>
            <a:r>
              <a:rPr lang="en-US" dirty="0" smtClean="0"/>
              <a:t>Get data from memory</a:t>
            </a:r>
          </a:p>
          <a:p>
            <a:pPr lvl="1"/>
            <a:r>
              <a:rPr lang="en-US" dirty="0" smtClean="0"/>
              <a:t>Post data in the memory</a:t>
            </a:r>
          </a:p>
          <a:p>
            <a:pPr lvl="1"/>
            <a:r>
              <a:rPr lang="en-US" dirty="0" smtClean="0"/>
              <a:t>Query a memory bock</a:t>
            </a:r>
          </a:p>
          <a:p>
            <a:pPr lvl="1"/>
            <a:r>
              <a:rPr lang="en-US" dirty="0" smtClean="0"/>
              <a:t>Free the memory block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8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8040"/>
            <a:ext cx="10515600" cy="5318974"/>
          </a:xfrm>
        </p:spPr>
        <p:txBody>
          <a:bodyPr>
            <a:normAutofit/>
          </a:bodyPr>
          <a:lstStyle/>
          <a:p>
            <a:r>
              <a:rPr lang="en-US" dirty="0"/>
              <a:t>An embedded system </a:t>
            </a:r>
            <a:endParaRPr lang="en-US" dirty="0" smtClean="0"/>
          </a:p>
          <a:p>
            <a:pPr lvl="1"/>
            <a:r>
              <a:rPr lang="en-US" dirty="0" smtClean="0"/>
              <a:t>is </a:t>
            </a:r>
            <a:r>
              <a:rPr lang="en-US" dirty="0"/>
              <a:t>a dedicated computer system designed for </a:t>
            </a:r>
            <a:r>
              <a:rPr lang="en-US" dirty="0" smtClean="0">
                <a:solidFill>
                  <a:srgbClr val="FF0000"/>
                </a:solidFill>
              </a:rPr>
              <a:t>one or </a:t>
            </a:r>
            <a:r>
              <a:rPr lang="en-US" dirty="0">
                <a:solidFill>
                  <a:srgbClr val="FF0000"/>
                </a:solidFill>
              </a:rPr>
              <a:t>two specific functions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is </a:t>
            </a:r>
            <a:r>
              <a:rPr lang="en-US" dirty="0"/>
              <a:t>embedded as a part of a complete device system that includes </a:t>
            </a:r>
            <a:r>
              <a:rPr lang="en-US" dirty="0">
                <a:solidFill>
                  <a:srgbClr val="FF0000"/>
                </a:solidFill>
              </a:rPr>
              <a:t>hardware, such as electrical and mechanical components.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is </a:t>
            </a:r>
            <a:r>
              <a:rPr lang="en-US" dirty="0"/>
              <a:t>unlike the general-purpose computer, </a:t>
            </a:r>
            <a:r>
              <a:rPr lang="en-US" dirty="0">
                <a:solidFill>
                  <a:srgbClr val="FF0000"/>
                </a:solidFill>
              </a:rPr>
              <a:t>which is engineered to manage a wide range of processing tasks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dirty="0"/>
          </a:p>
          <a:p>
            <a:r>
              <a:rPr lang="en-US" dirty="0"/>
              <a:t>Because an embedded system is engineered to perform certain tasks only, design engineers may </a:t>
            </a:r>
            <a:r>
              <a:rPr lang="en-US" dirty="0">
                <a:solidFill>
                  <a:srgbClr val="FF0000"/>
                </a:solidFill>
              </a:rPr>
              <a:t>optimize size, cost, power consumption, reliability and performance.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Embedded </a:t>
            </a:r>
            <a:r>
              <a:rPr lang="en-US" dirty="0"/>
              <a:t>systems are typically produced on broad scales </a:t>
            </a:r>
            <a:r>
              <a:rPr lang="en-US" dirty="0" smtClean="0"/>
              <a:t>and.</a:t>
            </a:r>
            <a:r>
              <a:rPr lang="en-US" dirty="0" smtClean="0">
                <a:solidFill>
                  <a:srgbClr val="FF0000"/>
                </a:solidFill>
              </a:rPr>
              <a:t> share functionalities across a variety of environments and applications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16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inversion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240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4268" y="2725255"/>
            <a:ext cx="10955060" cy="1018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127204" y="4440755"/>
            <a:ext cx="824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" idx="0"/>
          </p:cNvCxnSpPr>
          <p:nvPr/>
        </p:nvCxnSpPr>
        <p:spPr>
          <a:xfrm>
            <a:off x="6061798" y="2725255"/>
            <a:ext cx="391670" cy="1057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790239" y="2712378"/>
            <a:ext cx="3759" cy="1031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123527" y="2720004"/>
            <a:ext cx="8313" cy="978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42738" y="2747815"/>
            <a:ext cx="4107" cy="949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15314" y="2825802"/>
            <a:ext cx="133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HP task running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09600" y="2832339"/>
            <a:ext cx="110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LP task running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3854" y="2817115"/>
            <a:ext cx="132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priority task running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21268" y="2942935"/>
            <a:ext cx="162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priority task running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71444" y="4069201"/>
            <a:ext cx="1627032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HP wants semaphore held by LP task, HP in waiting state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947141" y="4183961"/>
            <a:ext cx="143577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LP releases Semaphore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559247" y="3695271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131840" y="3740445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068421" y="2742194"/>
            <a:ext cx="2695" cy="953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58512" y="2749232"/>
            <a:ext cx="0" cy="917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0045909" y="2745998"/>
            <a:ext cx="14223" cy="1010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77757" y="2742194"/>
            <a:ext cx="165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LP task Performs operating on SR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249396" y="2880693"/>
            <a:ext cx="110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MP task running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244829" y="2851692"/>
            <a:ext cx="110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P task running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73442" y="4207700"/>
            <a:ext cx="139907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MP, HP tasks waiting for an event to </a:t>
            </a:r>
            <a:r>
              <a:rPr lang="en-US" dirty="0" err="1" smtClean="0"/>
              <a:t>occure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004814" y="4083049"/>
            <a:ext cx="139907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LP gets a semaphore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81718" y="4221549"/>
            <a:ext cx="107780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HP ready to run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739331" y="4194546"/>
            <a:ext cx="125137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MP ready to run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250522" y="4045462"/>
            <a:ext cx="123375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MP completes its work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84268" y="3732515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790239" y="3740445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443402" y="3732515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068421" y="3729843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0060132" y="3729843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442738" y="2374586"/>
            <a:ext cx="0" cy="345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060132" y="2403814"/>
            <a:ext cx="0" cy="345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442738" y="2547295"/>
            <a:ext cx="461739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44358" y="2140282"/>
            <a:ext cx="17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Priority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67" y="57439"/>
            <a:ext cx="10515600" cy="879529"/>
          </a:xfrm>
        </p:spPr>
        <p:txBody>
          <a:bodyPr/>
          <a:lstStyle/>
          <a:p>
            <a:r>
              <a:rPr lang="en-US" dirty="0" smtClean="0"/>
              <a:t>Priority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3284"/>
            <a:ext cx="10515600" cy="27480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Priority inheritance provides a solution to the problem</a:t>
            </a:r>
          </a:p>
          <a:p>
            <a:r>
              <a:rPr lang="en-US" dirty="0" smtClean="0"/>
              <a:t>When the LP task acquires the </a:t>
            </a:r>
            <a:r>
              <a:rPr lang="en-US" dirty="0" err="1" smtClean="0"/>
              <a:t>mutex</a:t>
            </a:r>
            <a:r>
              <a:rPr lang="en-US" dirty="0" smtClean="0"/>
              <a:t>, its priority can be increased to a value more than the priority of the HP task.</a:t>
            </a:r>
          </a:p>
          <a:p>
            <a:r>
              <a:rPr lang="en-US" dirty="0" smtClean="0"/>
              <a:t>Kernel has to automatically change this priority</a:t>
            </a:r>
          </a:p>
          <a:p>
            <a:r>
              <a:rPr lang="en-US" dirty="0" smtClean="0"/>
              <a:t>LP task will complete its work very fast and release the </a:t>
            </a:r>
            <a:r>
              <a:rPr lang="en-US" dirty="0" err="1" smtClean="0"/>
              <a:t>mutex</a:t>
            </a:r>
            <a:r>
              <a:rPr lang="en-US" dirty="0" smtClean="0"/>
              <a:t> which can be acquired by the HP task.</a:t>
            </a:r>
          </a:p>
          <a:p>
            <a:r>
              <a:rPr lang="en-US" dirty="0" smtClean="0"/>
              <a:t>The priority of the task which acquired the </a:t>
            </a:r>
            <a:r>
              <a:rPr lang="en-US" dirty="0" err="1" smtClean="0"/>
              <a:t>mutex</a:t>
            </a:r>
            <a:r>
              <a:rPr lang="en-US" dirty="0" smtClean="0"/>
              <a:t> will be increased to a value higher than the priority of the task competing for that resources.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8192" y="4055651"/>
            <a:ext cx="9079605" cy="1018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>
            <a:stCxn id="4" idx="0"/>
          </p:cNvCxnSpPr>
          <p:nvPr/>
        </p:nvCxnSpPr>
        <p:spPr>
          <a:xfrm>
            <a:off x="6007995" y="4055651"/>
            <a:ext cx="817808" cy="1057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110807" y="4056247"/>
            <a:ext cx="3759" cy="1031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155595" y="4095482"/>
            <a:ext cx="8313" cy="978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13486" y="4076122"/>
            <a:ext cx="9659" cy="998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03004" y="5535251"/>
            <a:ext cx="123745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LP task gets a semaphore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69073" y="4268152"/>
            <a:ext cx="175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HP task running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8563" y="4241798"/>
            <a:ext cx="16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LP task running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60702" y="4268152"/>
            <a:ext cx="174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HP task running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98524" y="5558305"/>
            <a:ext cx="1975808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HP task tries to get semaphore held by LP task priority of LP task raised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80474" y="5548462"/>
            <a:ext cx="162703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LP task releases semaphore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691629" y="5062692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041766" y="5062692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681970" y="4040103"/>
            <a:ext cx="9659" cy="998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51591" y="4268152"/>
            <a:ext cx="16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P task running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60816" y="4241798"/>
            <a:ext cx="16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P task running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172762" y="5084154"/>
            <a:ext cx="0" cy="48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5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880"/>
            <a:ext cx="10515600" cy="1325563"/>
          </a:xfrm>
        </p:spPr>
        <p:txBody>
          <a:bodyPr/>
          <a:lstStyle/>
          <a:p>
            <a:r>
              <a:rPr lang="en-US" dirty="0" smtClean="0"/>
              <a:t>Layered architecture of an embedded system 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33032" y="1405442"/>
            <a:ext cx="4995942" cy="476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4189022" y="1902243"/>
            <a:ext cx="3958662" cy="377525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52566" y="2467770"/>
            <a:ext cx="2831575" cy="264420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474969" y="3081549"/>
            <a:ext cx="1477160" cy="134253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Hardware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367849" y="1957521"/>
            <a:ext cx="1569879" cy="1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511590" y="2681955"/>
            <a:ext cx="1569879" cy="1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213472" y="3315536"/>
            <a:ext cx="1569879" cy="1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61131" y="1552566"/>
            <a:ext cx="259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62467" y="2253209"/>
            <a:ext cx="356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 Programming Interface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845698" y="3096184"/>
            <a:ext cx="2596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Operating System Consists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Device Manager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1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60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architecture of an Embedded applications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37529" y="3375211"/>
            <a:ext cx="2353236" cy="98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3306" y="3334871"/>
            <a:ext cx="954741" cy="8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Device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98859" y="3334871"/>
            <a:ext cx="954741" cy="874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Device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69341" y="1775012"/>
            <a:ext cx="1371600" cy="968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Read-only memory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04965" y="1775011"/>
            <a:ext cx="1371600" cy="968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Access memory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99647" y="5271247"/>
            <a:ext cx="3576918" cy="941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specific circuitry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597153" y="4968687"/>
            <a:ext cx="1770530" cy="73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Communication interface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2528047" y="3771900"/>
            <a:ext cx="1909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</p:cNvCxnSpPr>
          <p:nvPr/>
        </p:nvCxnSpPr>
        <p:spPr>
          <a:xfrm flipV="1">
            <a:off x="6790765" y="3866028"/>
            <a:ext cx="20080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39235" y="2743200"/>
            <a:ext cx="0" cy="5916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14247" y="2743200"/>
            <a:ext cx="10086" cy="5916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2"/>
          </p:cNvCxnSpPr>
          <p:nvPr/>
        </p:nvCxnSpPr>
        <p:spPr>
          <a:xfrm>
            <a:off x="5614147" y="4356846"/>
            <a:ext cx="0" cy="9144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endCxn id="10" idx="1"/>
          </p:cNvCxnSpPr>
          <p:nvPr/>
        </p:nvCxnSpPr>
        <p:spPr>
          <a:xfrm>
            <a:off x="6790765" y="4148418"/>
            <a:ext cx="1806388" cy="119006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5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149971"/>
            <a:ext cx="10515600" cy="1325563"/>
          </a:xfrm>
        </p:spPr>
        <p:txBody>
          <a:bodyPr/>
          <a:lstStyle/>
          <a:p>
            <a:r>
              <a:rPr lang="en-US" dirty="0" smtClean="0"/>
              <a:t>Building blocks of the hardware in an embedded 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5082" y="2326341"/>
            <a:ext cx="1290918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18208" y="3913095"/>
            <a:ext cx="3485250" cy="1062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5082" y="3272118"/>
            <a:ext cx="1290918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5082" y="4329953"/>
            <a:ext cx="1290918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5082" y="5499847"/>
            <a:ext cx="1290918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 supply unit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5705" y="2344270"/>
            <a:ext cx="1842248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Communication Interface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345705" y="3290047"/>
            <a:ext cx="1290918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45705" y="4347882"/>
            <a:ext cx="1290918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45705" y="5517776"/>
            <a:ext cx="1290918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 Port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240741" y="2326341"/>
            <a:ext cx="1277471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LCD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351929" y="2371585"/>
            <a:ext cx="1277471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LED’s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03458" y="2326341"/>
            <a:ext cx="1277471" cy="64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 Keypad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98694" y="5472057"/>
            <a:ext cx="1411941" cy="673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Clock Circuitry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123329" y="5534838"/>
            <a:ext cx="1411941" cy="673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Chip Select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068670" y="5503880"/>
            <a:ext cx="2048436" cy="70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Watchdog timer and rest circuitry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258" y="517524"/>
            <a:ext cx="4688541" cy="1325563"/>
          </a:xfrm>
        </p:spPr>
        <p:txBody>
          <a:bodyPr/>
          <a:lstStyle/>
          <a:p>
            <a:r>
              <a:rPr lang="en-US" dirty="0" smtClean="0"/>
              <a:t>Recent trends in  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070" y="2363507"/>
            <a:ext cx="468854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Reliability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Power consumption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Size</a:t>
            </a:r>
          </a:p>
          <a:p>
            <a:r>
              <a:rPr lang="en-US" dirty="0" smtClean="0"/>
              <a:t>Limited User Interface</a:t>
            </a:r>
          </a:p>
          <a:p>
            <a:r>
              <a:rPr lang="en-US" dirty="0" smtClean="0"/>
              <a:t>Software up gradation capabilities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4258" y="2363507"/>
            <a:ext cx="46885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Processor Power</a:t>
            </a:r>
          </a:p>
          <a:p>
            <a:r>
              <a:rPr lang="en-US" dirty="0" smtClean="0"/>
              <a:t>Memory</a:t>
            </a:r>
          </a:p>
          <a:p>
            <a:r>
              <a:rPr lang="en-US" dirty="0" smtClean="0"/>
              <a:t>Operating systems</a:t>
            </a:r>
          </a:p>
          <a:p>
            <a:r>
              <a:rPr lang="en-US" dirty="0" smtClean="0"/>
              <a:t>Communication interfaces and networking capabilities</a:t>
            </a:r>
          </a:p>
          <a:p>
            <a:r>
              <a:rPr lang="en-US" dirty="0" smtClean="0"/>
              <a:t>Programming languages</a:t>
            </a:r>
          </a:p>
          <a:p>
            <a:r>
              <a:rPr lang="en-US" dirty="0" smtClean="0"/>
              <a:t>Development tools</a:t>
            </a:r>
          </a:p>
          <a:p>
            <a:r>
              <a:rPr lang="en-US" dirty="0" smtClean="0"/>
              <a:t>Programmable hardware (FPGA)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46885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Specialties of Embedded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10282" cy="1054379"/>
          </a:xfrm>
        </p:spPr>
        <p:txBody>
          <a:bodyPr/>
          <a:lstStyle/>
          <a:p>
            <a:r>
              <a:rPr lang="en-US" dirty="0" smtClean="0"/>
              <a:t>Automated meter reading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10901"/>
          <a:stretch/>
        </p:blipFill>
        <p:spPr>
          <a:xfrm rot="16200000">
            <a:off x="3219069" y="-1675664"/>
            <a:ext cx="5919709" cy="109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5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283" y="2668213"/>
            <a:ext cx="4572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 Clock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4" y="309282"/>
            <a:ext cx="11211856" cy="63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26" y="54593"/>
            <a:ext cx="4912974" cy="953628"/>
          </a:xfrm>
        </p:spPr>
        <p:txBody>
          <a:bodyPr/>
          <a:lstStyle/>
          <a:p>
            <a:r>
              <a:rPr lang="en-US" dirty="0" smtClean="0"/>
              <a:t>Keyboard Interfacing</a:t>
            </a:r>
            <a:endParaRPr lang="en-US" dirty="0"/>
          </a:p>
        </p:txBody>
      </p:sp>
      <p:pic>
        <p:nvPicPr>
          <p:cNvPr id="1026" name="Picture 2" descr="http://pcbheaven.com/wikipages/images/howkeymatricesworks_127763565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562" y="1212038"/>
            <a:ext cx="2086266" cy="204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cbheaven.com/wikipages/images/howkeymatricesworks_12776374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00" y="1212038"/>
            <a:ext cx="208597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cbheaven.com/wikipages/images/howkeymatricesworks_1277637947.p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52" y="1212038"/>
            <a:ext cx="198120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8615784" y="2579805"/>
            <a:ext cx="227548" cy="2192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://pcbheaven.com/wikipages/images/howkeymatricesworks_1277639564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562" y="3484987"/>
            <a:ext cx="32766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pcbheaven.com/wikipages/images/howkeymatricesworks_1277649177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91" y="3463731"/>
            <a:ext cx="333375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479345" y="5545328"/>
            <a:ext cx="1569493" cy="136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54505" y="3714324"/>
            <a:ext cx="2194333" cy="103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115863" y="3686188"/>
            <a:ext cx="0" cy="1882093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868573" y="3686188"/>
            <a:ext cx="2691" cy="604458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639951" y="3534056"/>
            <a:ext cx="2876778" cy="34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641146" y="3517372"/>
            <a:ext cx="6586" cy="756858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516730" y="3517372"/>
            <a:ext cx="14067" cy="2475465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62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Real time </a:t>
            </a:r>
            <a:r>
              <a:rPr lang="en-US" dirty="0"/>
              <a:t>Characteristics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532586"/>
            <a:ext cx="10515600" cy="5188889"/>
          </a:xfrm>
        </p:spPr>
        <p:txBody>
          <a:bodyPr>
            <a:normAutofit/>
          </a:bodyPr>
          <a:lstStyle/>
          <a:p>
            <a:pPr marL="365760" indent="-283464">
              <a:buFont typeface="Wingdings 2"/>
              <a:buChar char=""/>
              <a:defRPr/>
            </a:pPr>
            <a:r>
              <a:rPr lang="en-US" dirty="0"/>
              <a:t>RTS have to respond to events in a certain </a:t>
            </a:r>
            <a:r>
              <a:rPr lang="en-US" dirty="0" smtClean="0"/>
              <a:t>pre-determined </a:t>
            </a:r>
            <a:r>
              <a:rPr lang="en-US" dirty="0"/>
              <a:t>amount of time.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The time constraints have to be considered </a:t>
            </a:r>
            <a:r>
              <a:rPr lang="en-US" dirty="0" smtClean="0"/>
              <a:t>during planning</a:t>
            </a:r>
            <a:r>
              <a:rPr lang="en-US" dirty="0"/>
              <a:t>, design, implementation and testing phases</a:t>
            </a:r>
            <a:r>
              <a:rPr lang="en-US" dirty="0" smtClean="0"/>
              <a:t>.</a:t>
            </a:r>
          </a:p>
          <a:p>
            <a:pPr marL="640080" lvl="1" indent="-237744">
              <a:buFont typeface="Verdana"/>
              <a:buChar char="◦"/>
              <a:defRPr/>
            </a:pPr>
            <a:endParaRPr lang="en-US" dirty="0"/>
          </a:p>
          <a:p>
            <a:pPr marL="365760" indent="-283464">
              <a:buFont typeface="Wingdings 2"/>
              <a:buChar char=""/>
              <a:defRPr/>
            </a:pPr>
            <a:r>
              <a:rPr lang="en-US" dirty="0"/>
              <a:t>Internal failures due to software and hardware fault have be handled satisfactorily.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You cannot simply pop-up a dialog error box that says “send report” or “don’t send report</a:t>
            </a:r>
            <a:r>
              <a:rPr lang="en-US" dirty="0" smtClean="0"/>
              <a:t>”.</a:t>
            </a:r>
          </a:p>
          <a:p>
            <a:pPr marL="640080" lvl="1" indent="-237744">
              <a:buFont typeface="Verdana"/>
              <a:buChar char="◦"/>
              <a:defRPr/>
            </a:pPr>
            <a:endParaRPr lang="en-US" dirty="0"/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Also external failures due to outside sources need to be handled.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43F3B1-EB0F-44FC-86B7-D16FC7030A0A}" type="slidenum">
              <a:rPr lang="en-US">
                <a:solidFill>
                  <a:srgbClr val="B5A788"/>
                </a:solidFill>
              </a:rPr>
              <a:pPr/>
              <a:t>5</a:t>
            </a:fld>
            <a:endParaRPr lang="en-US">
              <a:solidFill>
                <a:srgbClr val="B5A7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t="22039" r="4547" b="4912"/>
          <a:stretch/>
        </p:blipFill>
        <p:spPr>
          <a:xfrm>
            <a:off x="3593799" y="365125"/>
            <a:ext cx="8519730" cy="406703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t="19519" r="3013" b="26848"/>
          <a:stretch/>
        </p:blipFill>
        <p:spPr>
          <a:xfrm>
            <a:off x="3607442" y="4432157"/>
            <a:ext cx="8519730" cy="23337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832513"/>
            <a:ext cx="344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Power supply and </a:t>
            </a:r>
          </a:p>
          <a:p>
            <a:r>
              <a:rPr lang="en-US" sz="2400" dirty="0" smtClean="0"/>
              <a:t>Backlight control interface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6489" y="4432157"/>
            <a:ext cx="3480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Control and Data Interface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22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implementation for Digital Clock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25980" y="-77339"/>
            <a:ext cx="4831307" cy="8588992"/>
          </a:xfrm>
        </p:spPr>
      </p:pic>
    </p:spTree>
    <p:extLst>
      <p:ext uri="{BB962C8B-B14F-4D97-AF65-F5344CB8AC3E}">
        <p14:creationId xmlns:p14="http://schemas.microsoft.com/office/powerpoint/2010/main" val="4272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Card Reader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credit card sized plastic card containing memory or a “CPU and Memory”.</a:t>
            </a:r>
          </a:p>
          <a:p>
            <a:r>
              <a:rPr lang="en-US" dirty="0" smtClean="0"/>
              <a:t>It follows a specific command sequence for data read/write operations is controlled by Smartcard Reader/Writer IC.</a:t>
            </a:r>
          </a:p>
          <a:p>
            <a:r>
              <a:rPr lang="en-US" dirty="0" smtClean="0"/>
              <a:t>Based on the interface – two types – contact type and contact less type</a:t>
            </a:r>
          </a:p>
          <a:p>
            <a:r>
              <a:rPr lang="en-US" dirty="0" smtClean="0"/>
              <a:t>Contact type – physical contacts between the reader and the smartcard for communication…</a:t>
            </a:r>
          </a:p>
          <a:p>
            <a:r>
              <a:rPr lang="en-US" dirty="0" smtClean="0"/>
              <a:t>Contact less type -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92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06" y="42204"/>
            <a:ext cx="11794587" cy="1041645"/>
          </a:xfrm>
        </p:spPr>
        <p:txBody>
          <a:bodyPr/>
          <a:lstStyle/>
          <a:p>
            <a:r>
              <a:rPr lang="en-US" dirty="0" smtClean="0"/>
              <a:t>Battery operated Contactless type </a:t>
            </a:r>
            <a:r>
              <a:rPr lang="en-US" sz="4000" dirty="0" smtClean="0"/>
              <a:t>smartcard</a:t>
            </a:r>
            <a:r>
              <a:rPr lang="en-US" dirty="0" smtClean="0"/>
              <a:t> reader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37958"/>
            <a:ext cx="10515600" cy="540850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Firmware requirements for building the handheld smartcard reader can be divided into the following task:</a:t>
            </a:r>
          </a:p>
          <a:p>
            <a:pPr lvl="1"/>
            <a:r>
              <a:rPr lang="en-US" sz="3200" dirty="0" smtClean="0"/>
              <a:t>Startup task</a:t>
            </a:r>
          </a:p>
          <a:p>
            <a:pPr lvl="1"/>
            <a:r>
              <a:rPr lang="en-US" sz="3200" dirty="0" smtClean="0">
                <a:solidFill>
                  <a:srgbClr val="0000FF"/>
                </a:solidFill>
              </a:rPr>
              <a:t>Battery monitoring and charge controlling task</a:t>
            </a:r>
          </a:p>
          <a:p>
            <a:pPr lvl="1"/>
            <a:r>
              <a:rPr lang="en-US" sz="3200" dirty="0" smtClean="0"/>
              <a:t>Card read/write operation task</a:t>
            </a:r>
          </a:p>
          <a:p>
            <a:pPr lvl="1"/>
            <a:r>
              <a:rPr lang="en-US" sz="3200" dirty="0" smtClean="0">
                <a:solidFill>
                  <a:srgbClr val="0000FF"/>
                </a:solidFill>
              </a:rPr>
              <a:t>Communication task</a:t>
            </a:r>
          </a:p>
          <a:p>
            <a:pPr lvl="1"/>
            <a:r>
              <a:rPr lang="en-US" sz="3200" dirty="0" smtClean="0"/>
              <a:t>Keyboard scanning task</a:t>
            </a:r>
          </a:p>
          <a:p>
            <a:pPr lvl="1"/>
            <a:r>
              <a:rPr lang="en-US" sz="3200" dirty="0" smtClean="0">
                <a:solidFill>
                  <a:srgbClr val="0000FF"/>
                </a:solidFill>
              </a:rPr>
              <a:t>LCD update task</a:t>
            </a:r>
          </a:p>
          <a:p>
            <a:pPr lvl="1"/>
            <a:r>
              <a:rPr lang="en-US" sz="3200" dirty="0" smtClean="0"/>
              <a:t>Watchdog timer expire event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2069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10" y="154111"/>
            <a:ext cx="10515600" cy="1325563"/>
          </a:xfrm>
        </p:spPr>
        <p:txBody>
          <a:bodyPr/>
          <a:lstStyle/>
          <a:p>
            <a:r>
              <a:rPr lang="en-US" dirty="0" smtClean="0"/>
              <a:t>Smartcard read/write operation follows the sequence: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025" y="1550014"/>
            <a:ext cx="10515600" cy="51602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Initiate the request command for checking the presence of card in the vicinity of the reader – if yes – responds to the reader with </a:t>
            </a:r>
            <a:r>
              <a:rPr lang="en-US" i="1" dirty="0" smtClean="0">
                <a:solidFill>
                  <a:srgbClr val="0000FF"/>
                </a:solidFill>
              </a:rPr>
              <a:t>Answer to Request (ATR)</a:t>
            </a:r>
          </a:p>
          <a:p>
            <a:r>
              <a:rPr lang="en-US" dirty="0" smtClean="0"/>
              <a:t>Upon receiving the ATR, the reader sends a command to capture the serial no of the card</a:t>
            </a:r>
          </a:p>
          <a:p>
            <a:r>
              <a:rPr lang="en-US" dirty="0" smtClean="0"/>
              <a:t>Reader selects the serial no of a card  from the list of SR </a:t>
            </a:r>
            <a:r>
              <a:rPr lang="en-US" dirty="0" err="1" smtClean="0"/>
              <a:t>Nos</a:t>
            </a:r>
            <a:r>
              <a:rPr lang="en-US" dirty="0" smtClean="0"/>
              <a:t> received and sends a command to select the specified card.</a:t>
            </a:r>
          </a:p>
          <a:p>
            <a:r>
              <a:rPr lang="en-US" dirty="0" smtClean="0"/>
              <a:t>The card whose </a:t>
            </a:r>
            <a:r>
              <a:rPr lang="en-US" dirty="0" err="1" smtClean="0"/>
              <a:t>sr</a:t>
            </a:r>
            <a:r>
              <a:rPr lang="en-US" dirty="0" smtClean="0"/>
              <a:t> no matches with the one sent by the reader responds to the reader and all other cards enters sleep state.</a:t>
            </a:r>
          </a:p>
          <a:p>
            <a:r>
              <a:rPr lang="en-US" dirty="0" smtClean="0"/>
              <a:t>It establishes the communication channel exclusively between the reader and a card.</a:t>
            </a:r>
          </a:p>
          <a:p>
            <a:r>
              <a:rPr lang="en-US" dirty="0" smtClean="0"/>
              <a:t>The reader authenticates the card with an encrypted key.</a:t>
            </a:r>
          </a:p>
          <a:p>
            <a:r>
              <a:rPr lang="en-US" dirty="0" smtClean="0"/>
              <a:t>The reader sends a read/write command to the card along with the details of the memory area.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312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08" y="53788"/>
            <a:ext cx="4473388" cy="916708"/>
          </a:xfrm>
        </p:spPr>
        <p:txBody>
          <a:bodyPr/>
          <a:lstStyle/>
          <a:p>
            <a:r>
              <a:rPr lang="en-US" dirty="0" smtClean="0"/>
              <a:t>Smart Card Reader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" t="12021" r="967" b="18802"/>
          <a:stretch/>
        </p:blipFill>
        <p:spPr>
          <a:xfrm rot="16200000">
            <a:off x="3462620" y="-1295333"/>
            <a:ext cx="5741894" cy="102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8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8965" cy="941294"/>
          </a:xfrm>
        </p:spPr>
        <p:txBody>
          <a:bodyPr/>
          <a:lstStyle/>
          <a:p>
            <a:r>
              <a:rPr lang="en-US" dirty="0" smtClean="0"/>
              <a:t>Digital Camera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12144" r="-2528" b="9476"/>
          <a:stretch/>
        </p:blipFill>
        <p:spPr>
          <a:xfrm rot="5400000">
            <a:off x="3587842" y="-1611123"/>
            <a:ext cx="6031961" cy="1089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8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51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an Operating System?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environment for executing programs</a:t>
            </a:r>
          </a:p>
          <a:p>
            <a:r>
              <a:rPr lang="en-US" dirty="0" smtClean="0"/>
              <a:t>Process </a:t>
            </a:r>
            <a:r>
              <a:rPr lang="en-US" dirty="0"/>
              <a:t>abstraction for multitasking/concurrency</a:t>
            </a:r>
          </a:p>
          <a:p>
            <a:pPr lvl="1"/>
            <a:r>
              <a:rPr lang="en-US" dirty="0"/>
              <a:t>Scheduling</a:t>
            </a:r>
          </a:p>
          <a:p>
            <a:r>
              <a:rPr lang="en-US" dirty="0"/>
              <a:t>Hardware abstraction layer (device drivers)</a:t>
            </a:r>
          </a:p>
          <a:p>
            <a:r>
              <a:rPr lang="en-US" dirty="0" smtClean="0"/>
              <a:t>File systems</a:t>
            </a:r>
            <a:endParaRPr lang="en-US" dirty="0"/>
          </a:p>
          <a:p>
            <a:r>
              <a:rPr lang="en-US" dirty="0"/>
              <a:t>Communication</a:t>
            </a:r>
          </a:p>
          <a:p>
            <a:r>
              <a:rPr lang="en-US" dirty="0" smtClean="0"/>
              <a:t>We </a:t>
            </a:r>
            <a:r>
              <a:rPr lang="en-US" dirty="0"/>
              <a:t>will focus on concurrent, real-time issues</a:t>
            </a:r>
          </a:p>
        </p:txBody>
      </p:sp>
    </p:spTree>
    <p:extLst>
      <p:ext uri="{BB962C8B-B14F-4D97-AF65-F5344CB8AC3E}">
        <p14:creationId xmlns:p14="http://schemas.microsoft.com/office/powerpoint/2010/main" val="3203126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20082"/>
          </a:xfrm>
        </p:spPr>
        <p:txBody>
          <a:bodyPr>
            <a:normAutofit/>
          </a:bodyPr>
          <a:lstStyle/>
          <a:p>
            <a:r>
              <a:rPr lang="en-US" dirty="0" smtClean="0"/>
              <a:t>Off-the-shelf operating systems</a:t>
            </a:r>
          </a:p>
          <a:p>
            <a:endParaRPr lang="en-US" dirty="0"/>
          </a:p>
          <a:p>
            <a:r>
              <a:rPr lang="en-US" dirty="0" smtClean="0"/>
              <a:t>Embedded operating systems</a:t>
            </a:r>
          </a:p>
          <a:p>
            <a:endParaRPr lang="en-US" dirty="0" smtClean="0"/>
          </a:p>
          <a:p>
            <a:r>
              <a:rPr lang="en-US" dirty="0" smtClean="0"/>
              <a:t>Real time operating systems</a:t>
            </a:r>
          </a:p>
          <a:p>
            <a:endParaRPr lang="en-US" dirty="0" smtClean="0"/>
          </a:p>
          <a:p>
            <a:r>
              <a:rPr lang="en-US" dirty="0" smtClean="0"/>
              <a:t>Handheld operating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9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33304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Realtime</a:t>
            </a:r>
            <a:r>
              <a:rPr lang="en-US" dirty="0"/>
              <a:t> Characteristics (contd.)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58867"/>
            <a:ext cx="10515600" cy="52626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Typical interaction in an RTS is asynchronous. </a:t>
            </a:r>
          </a:p>
          <a:p>
            <a:endParaRPr lang="en-US" dirty="0" smtClean="0"/>
          </a:p>
          <a:p>
            <a:r>
              <a:rPr lang="en-US" dirty="0" smtClean="0"/>
              <a:t>Thus an RTS should have features to handle asynchronous events such as </a:t>
            </a:r>
          </a:p>
          <a:p>
            <a:pPr lvl="1"/>
            <a:r>
              <a:rPr lang="en-US" dirty="0" smtClean="0"/>
              <a:t>interrupt handlers and </a:t>
            </a:r>
          </a:p>
          <a:p>
            <a:pPr lvl="1"/>
            <a:r>
              <a:rPr lang="en-US" dirty="0" smtClean="0"/>
              <a:t>dispatcher and </a:t>
            </a:r>
          </a:p>
          <a:p>
            <a:pPr lvl="1"/>
            <a:r>
              <a:rPr lang="en-US" dirty="0" smtClean="0"/>
              <a:t>associated resources.</a:t>
            </a:r>
          </a:p>
          <a:p>
            <a:endParaRPr lang="en-US" dirty="0" smtClean="0"/>
          </a:p>
          <a:p>
            <a:r>
              <a:rPr lang="en-US" dirty="0" smtClean="0"/>
              <a:t>Potential for race condition: when state of resources are timing dependent race condition may occur.</a:t>
            </a:r>
          </a:p>
          <a:p>
            <a:endParaRPr lang="en-US" dirty="0" smtClean="0"/>
          </a:p>
          <a:p>
            <a:r>
              <a:rPr lang="en-US" dirty="0" smtClean="0"/>
              <a:t>Periodic tasks are common.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9D1B5A-8FEB-49F3-80D1-8A937B2345C8}" type="slidenum">
              <a:rPr lang="en-US">
                <a:solidFill>
                  <a:srgbClr val="B5A788"/>
                </a:solidFill>
              </a:rPr>
              <a:pPr/>
              <a:t>6</a:t>
            </a:fld>
            <a:endParaRPr lang="en-US">
              <a:solidFill>
                <a:srgbClr val="B5A7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Off-the-shelf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reduce the development time and effort, it is preferable to use an off-the-shelf OS. Following are the categories</a:t>
            </a:r>
          </a:p>
          <a:p>
            <a:pPr lvl="1"/>
            <a:r>
              <a:rPr lang="en-US" dirty="0" smtClean="0"/>
              <a:t>Non-real-time embedded operating systems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Real-time operating systems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Handheld/mobile OS – </a:t>
            </a:r>
          </a:p>
          <a:p>
            <a:pPr lvl="2"/>
            <a:r>
              <a:rPr lang="en-US" dirty="0" smtClean="0"/>
              <a:t>Palm OS,</a:t>
            </a:r>
          </a:p>
          <a:p>
            <a:pPr lvl="2"/>
            <a:r>
              <a:rPr lang="en-US" dirty="0" smtClean="0"/>
              <a:t>Symbian OS</a:t>
            </a:r>
          </a:p>
          <a:p>
            <a:pPr lvl="2"/>
            <a:r>
              <a:rPr lang="en-US" dirty="0" smtClean="0"/>
              <a:t>Windows CE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7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Commonalties of the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1254"/>
            <a:ext cx="10515600" cy="52407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Integrated Development environment (IDE) </a:t>
            </a:r>
            <a:r>
              <a:rPr lang="en-US" dirty="0" smtClean="0"/>
              <a:t>– to facilitate easy and fast development, vendors supply an IDE that includes editor, complier, debugger and also the necessary cross-platform dev. Tools.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POSIX compatibility: </a:t>
            </a:r>
            <a:r>
              <a:rPr lang="en-US" dirty="0" smtClean="0"/>
              <a:t>POSIX1003.1-2001 standard specifies the Application Programming Interface to achieve portability of applications.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TCP/IP support: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TCP/IP protocol stack, including application layer protocols such as FTP, SMTP, HTTP, is integrated along with the OS software. </a:t>
            </a:r>
          </a:p>
          <a:p>
            <a:pPr lvl="1"/>
            <a:r>
              <a:rPr lang="en-US" dirty="0" smtClean="0"/>
              <a:t>Function calls will be provided to access the network-related services.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Device Drivers:</a:t>
            </a:r>
            <a:r>
              <a:rPr lang="en-US" dirty="0" smtClean="0"/>
              <a:t> No. of device drivers are provided for commonly used devices such as serial ports, parallel port, USB etc. </a:t>
            </a:r>
          </a:p>
          <a:p>
            <a:pPr lvl="1"/>
            <a:r>
              <a:rPr lang="en-US" dirty="0" smtClean="0"/>
              <a:t>A Device Driver kit (DDK) is also generally included that facilitates fast </a:t>
            </a:r>
            <a:r>
              <a:rPr lang="en-US" dirty="0" err="1" smtClean="0"/>
              <a:t>dev</a:t>
            </a:r>
            <a:r>
              <a:rPr lang="en-US" dirty="0" smtClean="0"/>
              <a:t> of device driver. </a:t>
            </a:r>
          </a:p>
        </p:txBody>
      </p:sp>
    </p:spTree>
    <p:extLst>
      <p:ext uri="{BB962C8B-B14F-4D97-AF65-F5344CB8AC3E}">
        <p14:creationId xmlns:p14="http://schemas.microsoft.com/office/powerpoint/2010/main" val="1452221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 </a:t>
            </a:r>
            <a:r>
              <a:rPr lang="en-US" b="1" dirty="0"/>
              <a:t>Portable Operating System Interface</a:t>
            </a:r>
            <a:r>
              <a:rPr lang="en-US" dirty="0"/>
              <a:t> (</a:t>
            </a:r>
            <a:r>
              <a:rPr lang="en-US" b="1" dirty="0"/>
              <a:t>POSIX</a:t>
            </a:r>
            <a:r>
              <a:rPr lang="en-US" dirty="0"/>
              <a:t>)</a:t>
            </a:r>
            <a:r>
              <a:rPr lang="en-US" baseline="30000" dirty="0">
                <a:hlinkClick r:id="rId2"/>
              </a:rPr>
              <a:t>[1]</a:t>
            </a:r>
            <a:r>
              <a:rPr lang="en-US" dirty="0"/>
              <a:t> is a family of </a:t>
            </a:r>
            <a:r>
              <a:rPr lang="en-US" dirty="0">
                <a:hlinkClick r:id="rId3" tooltip="Standardization"/>
              </a:rPr>
              <a:t>standards</a:t>
            </a:r>
            <a:r>
              <a:rPr lang="en-US" dirty="0"/>
              <a:t> specified by the </a:t>
            </a:r>
            <a:r>
              <a:rPr lang="en-US" dirty="0">
                <a:hlinkClick r:id="rId4" tooltip="IEEE Computer Society"/>
              </a:rPr>
              <a:t>IEEE Computer Society</a:t>
            </a:r>
            <a:r>
              <a:rPr lang="en-US" dirty="0"/>
              <a:t> for maintaining compatibility between </a:t>
            </a:r>
            <a:r>
              <a:rPr lang="en-US" dirty="0">
                <a:hlinkClick r:id="rId5" tooltip="Operating system"/>
              </a:rPr>
              <a:t>operating systems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POSIX </a:t>
            </a:r>
            <a:r>
              <a:rPr lang="en-US" dirty="0"/>
              <a:t>defines the </a:t>
            </a:r>
            <a:r>
              <a:rPr lang="en-US" dirty="0">
                <a:hlinkClick r:id="rId6" tooltip="Application programming interface"/>
              </a:rPr>
              <a:t>application programming interface</a:t>
            </a:r>
            <a:r>
              <a:rPr lang="en-US" dirty="0"/>
              <a:t> (API), along with command line </a:t>
            </a:r>
            <a:r>
              <a:rPr lang="en-US" dirty="0">
                <a:hlinkClick r:id="rId7" tooltip="Unix shell"/>
              </a:rPr>
              <a:t>shells</a:t>
            </a:r>
            <a:r>
              <a:rPr lang="en-US" dirty="0"/>
              <a:t> and utility interfaces, for software compatibility with variants of </a:t>
            </a:r>
            <a:r>
              <a:rPr lang="en-US" dirty="0">
                <a:hlinkClick r:id="rId8" tooltip="Unix"/>
              </a:rPr>
              <a:t>Unix</a:t>
            </a:r>
            <a:r>
              <a:rPr lang="en-US" dirty="0"/>
              <a:t> and other operating </a:t>
            </a:r>
            <a:r>
              <a:rPr lang="en-US" dirty="0" smtClean="0"/>
              <a:t>systems.</a:t>
            </a:r>
          </a:p>
          <a:p>
            <a:endParaRPr lang="en-US" dirty="0" smtClean="0"/>
          </a:p>
          <a:p>
            <a:r>
              <a:rPr lang="en-US" dirty="0" smtClean="0"/>
              <a:t>This interface is a set of function calls to access the operating system objects and services.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62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967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Embedded OS use a preemptive priority based kernel, but they do not meet strict deadlines. </a:t>
            </a:r>
            <a:r>
              <a:rPr lang="en-US" dirty="0" smtClean="0">
                <a:solidFill>
                  <a:srgbClr val="FF0000"/>
                </a:solidFill>
              </a:rPr>
              <a:t>The stripped-down versions of the desktop OS can be used as embedded OS.</a:t>
            </a:r>
          </a:p>
          <a:p>
            <a:r>
              <a:rPr lang="en-US" dirty="0" smtClean="0"/>
              <a:t>i.e. in the OS software, remove all the unnecessary features and make the kernel occupy a small memory and you have the embedded OS.</a:t>
            </a:r>
          </a:p>
          <a:p>
            <a:r>
              <a:rPr lang="en-US" dirty="0" smtClean="0"/>
              <a:t>This is used in the following three OS: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Embedded NT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Windows XP embedded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Embedded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22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RTOS: Role </a:t>
            </a:r>
            <a:r>
              <a:rPr lang="en-US" sz="3600" dirty="0"/>
              <a:t>of an OS in Real Time Systems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Standalone Applications</a:t>
            </a:r>
          </a:p>
          <a:p>
            <a:pPr lvl="1"/>
            <a:r>
              <a:rPr lang="en-US" dirty="0"/>
              <a:t>Often no OS involved</a:t>
            </a:r>
          </a:p>
          <a:p>
            <a:pPr lvl="1"/>
            <a:r>
              <a:rPr lang="en-US" dirty="0"/>
              <a:t>Micro controller based Embedded Systems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Some Real Time Applications are huge &amp; complex</a:t>
            </a:r>
          </a:p>
          <a:p>
            <a:pPr lvl="1"/>
            <a:r>
              <a:rPr lang="en-US" dirty="0"/>
              <a:t>Multiple threads	</a:t>
            </a:r>
          </a:p>
          <a:p>
            <a:pPr lvl="1"/>
            <a:r>
              <a:rPr lang="en-US" dirty="0"/>
              <a:t>Complicated Synchronization Requirements</a:t>
            </a:r>
          </a:p>
          <a:p>
            <a:pPr lvl="1"/>
            <a:r>
              <a:rPr lang="en-US" dirty="0"/>
              <a:t>File system / Network / Windowing support</a:t>
            </a:r>
          </a:p>
          <a:p>
            <a:pPr lvl="1"/>
            <a:r>
              <a:rPr lang="en-US" dirty="0"/>
              <a:t>OS primitives reduce the software design time</a:t>
            </a:r>
          </a:p>
        </p:txBody>
      </p:sp>
    </p:spTree>
    <p:extLst>
      <p:ext uri="{BB962C8B-B14F-4D97-AF65-F5344CB8AC3E}">
        <p14:creationId xmlns:p14="http://schemas.microsoft.com/office/powerpoint/2010/main" val="54623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 What’s a “Real Time” System?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correctness of results depend on content and time</a:t>
            </a:r>
          </a:p>
          <a:p>
            <a:endParaRPr lang="en-US" dirty="0" smtClean="0"/>
          </a:p>
          <a:p>
            <a:r>
              <a:rPr lang="en-US" dirty="0" smtClean="0"/>
              <a:t>Hard </a:t>
            </a:r>
            <a:r>
              <a:rPr lang="en-US" dirty="0"/>
              <a:t>or Soft: indicates how forgiving the system is</a:t>
            </a:r>
          </a:p>
        </p:txBody>
      </p:sp>
    </p:spTree>
    <p:extLst>
      <p:ext uri="{BB962C8B-B14F-4D97-AF65-F5344CB8AC3E}">
        <p14:creationId xmlns:p14="http://schemas.microsoft.com/office/powerpoint/2010/main" val="13462739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an OS Real-Time?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Predictable (possibly deterministic behavior), that’s all</a:t>
            </a:r>
          </a:p>
          <a:p>
            <a:endParaRPr lang="en-US" dirty="0"/>
          </a:p>
          <a:p>
            <a:r>
              <a:rPr lang="en-US" dirty="0"/>
              <a:t>Not necessarily </a:t>
            </a:r>
            <a:r>
              <a:rPr lang="en-US" dirty="0" smtClean="0"/>
              <a:t>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869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9" y="862013"/>
            <a:ext cx="8162925" cy="762000"/>
          </a:xfrm>
        </p:spPr>
        <p:txBody>
          <a:bodyPr/>
          <a:lstStyle/>
          <a:p>
            <a:r>
              <a:rPr lang="en-US"/>
              <a:t>How do they work?	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Tasks are scheduled by OS according to fixed priority (typically)</a:t>
            </a:r>
          </a:p>
          <a:p>
            <a:endParaRPr lang="en-US"/>
          </a:p>
          <a:p>
            <a:r>
              <a:rPr lang="en-US"/>
              <a:t>Tasks can’t directly interact; they use messages or shared memory &amp; semaphores to communicate</a:t>
            </a:r>
          </a:p>
        </p:txBody>
      </p:sp>
    </p:spTree>
    <p:extLst>
      <p:ext uri="{BB962C8B-B14F-4D97-AF65-F5344CB8AC3E}">
        <p14:creationId xmlns:p14="http://schemas.microsoft.com/office/powerpoint/2010/main" val="77612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an RTOS: </a:t>
            </a:r>
            <a:br>
              <a:rPr lang="en-US"/>
            </a:br>
            <a:r>
              <a:rPr lang="en-US"/>
              <a:t>Typical Features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Many POSIX Specs Exist</a:t>
            </a:r>
          </a:p>
          <a:p>
            <a:r>
              <a:rPr lang="en-US"/>
              <a:t>No virtual memory (swap file)</a:t>
            </a:r>
          </a:p>
          <a:p>
            <a:r>
              <a:rPr lang="en-US"/>
              <a:t>Shared memory capabilities</a:t>
            </a:r>
          </a:p>
          <a:p>
            <a:r>
              <a:rPr lang="en-US"/>
              <a:t>High-resolution timer(s)</a:t>
            </a:r>
          </a:p>
          <a:p>
            <a:r>
              <a:rPr lang="en-US"/>
              <a:t>Real-time signals/QoS</a:t>
            </a:r>
          </a:p>
        </p:txBody>
      </p:sp>
    </p:spTree>
    <p:extLst>
      <p:ext uri="{BB962C8B-B14F-4D97-AF65-F5344CB8AC3E}">
        <p14:creationId xmlns:p14="http://schemas.microsoft.com/office/powerpoint/2010/main" val="4174860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an RTOS: </a:t>
            </a:r>
            <a:br>
              <a:rPr lang="en-US"/>
            </a:br>
            <a:r>
              <a:rPr lang="en-US"/>
              <a:t>End Goal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known switching &amp; scheduling overhead</a:t>
            </a:r>
          </a:p>
          <a:p>
            <a:endParaRPr lang="en-US" dirty="0" smtClean="0"/>
          </a:p>
          <a:p>
            <a:r>
              <a:rPr lang="en-US" dirty="0" smtClean="0"/>
              <a:t>Avoid </a:t>
            </a:r>
            <a:r>
              <a:rPr lang="en-US" dirty="0"/>
              <a:t>common problems like priority inversion and deadlock</a:t>
            </a:r>
          </a:p>
        </p:txBody>
      </p:sp>
    </p:spTree>
    <p:extLst>
      <p:ext uri="{BB962C8B-B14F-4D97-AF65-F5344CB8AC3E}">
        <p14:creationId xmlns:p14="http://schemas.microsoft.com/office/powerpoint/2010/main" val="70050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2">
                    <a:satMod val="130000"/>
                  </a:schemeClr>
                </a:solidFill>
              </a:rPr>
              <a:t>Embedded System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532586"/>
            <a:ext cx="10515600" cy="518888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Is a special purpose system designed to perform a few dedicated functions.</a:t>
            </a:r>
          </a:p>
          <a:p>
            <a:endParaRPr lang="en-US" dirty="0" smtClean="0"/>
          </a:p>
          <a:p>
            <a:r>
              <a:rPr lang="en-US" dirty="0" smtClean="0"/>
              <a:t>Small foot prints (in memory)</a:t>
            </a:r>
          </a:p>
          <a:p>
            <a:endParaRPr lang="en-US" dirty="0" smtClean="0"/>
          </a:p>
          <a:p>
            <a:r>
              <a:rPr lang="en-US" dirty="0" smtClean="0"/>
              <a:t>Highly optimized code</a:t>
            </a:r>
          </a:p>
          <a:p>
            <a:endParaRPr lang="en-US" dirty="0" smtClean="0"/>
          </a:p>
          <a:p>
            <a:r>
              <a:rPr lang="en-US" dirty="0" smtClean="0"/>
              <a:t>Cell phones, mp3 players are examples.</a:t>
            </a:r>
          </a:p>
          <a:p>
            <a:endParaRPr lang="en-US" dirty="0" smtClean="0"/>
          </a:p>
          <a:p>
            <a:r>
              <a:rPr lang="en-US" dirty="0" smtClean="0"/>
              <a:t>The components in an mp3 player are highly optimized for storage operations. (For example, no need to have a floating point operation on an mp3 player!)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F79A87-6C4D-4ADD-935A-46C77217692B}" type="slidenum">
              <a:rPr lang="en-US">
                <a:solidFill>
                  <a:srgbClr val="B5A788"/>
                </a:solidFill>
              </a:rPr>
              <a:pPr/>
              <a:t>7</a:t>
            </a:fld>
            <a:endParaRPr lang="en-US">
              <a:solidFill>
                <a:srgbClr val="B5A7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4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an RTOS: </a:t>
            </a:r>
            <a:br>
              <a:rPr lang="en-US"/>
            </a:br>
            <a:r>
              <a:rPr lang="en-US"/>
              <a:t>Common Problems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Priority </a:t>
            </a:r>
            <a:r>
              <a:rPr lang="en-US" dirty="0" smtClean="0"/>
              <a:t>inversion</a:t>
            </a:r>
          </a:p>
          <a:p>
            <a:endParaRPr lang="en-US" dirty="0"/>
          </a:p>
          <a:p>
            <a:pPr lvl="1"/>
            <a:r>
              <a:rPr lang="en-US" dirty="0"/>
              <a:t>High-level task stalled due to low-level using shared resources, then a medium-level task holding up the low-level </a:t>
            </a:r>
            <a:r>
              <a:rPr lang="en-US" dirty="0" smtClean="0"/>
              <a:t>one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Priority inheritance – give low-level task high-level priority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Mars </a:t>
            </a:r>
            <a:r>
              <a:rPr lang="en-US" dirty="0"/>
              <a:t>Pathfinder had this problem</a:t>
            </a:r>
          </a:p>
        </p:txBody>
      </p:sp>
    </p:spTree>
    <p:extLst>
      <p:ext uri="{BB962C8B-B14F-4D97-AF65-F5344CB8AC3E}">
        <p14:creationId xmlns:p14="http://schemas.microsoft.com/office/powerpoint/2010/main" val="1262398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an RTOS: </a:t>
            </a:r>
            <a:br>
              <a:rPr lang="en-US"/>
            </a:br>
            <a:r>
              <a:rPr lang="en-US"/>
              <a:t>Common Problems (con’t)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Two </a:t>
            </a:r>
            <a:r>
              <a:rPr lang="en-US" dirty="0"/>
              <a:t>semaphores locked out of order by two tasks and circularly block each </a:t>
            </a:r>
            <a:r>
              <a:rPr lang="en-US" dirty="0" smtClean="0"/>
              <a:t>other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“Instant Inheritance” implementation of Priority Ceiling Protocol – semaphores possibly needed by higher processes become priority tokens</a:t>
            </a:r>
          </a:p>
        </p:txBody>
      </p:sp>
    </p:spTree>
    <p:extLst>
      <p:ext uri="{BB962C8B-B14F-4D97-AF65-F5344CB8AC3E}">
        <p14:creationId xmlns:p14="http://schemas.microsoft.com/office/powerpoint/2010/main" val="1754921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with an RTOS: What do you need?	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Task information</a:t>
            </a:r>
          </a:p>
          <a:p>
            <a:pPr lvl="1"/>
            <a:r>
              <a:rPr lang="en-US"/>
              <a:t>Priorities for each task</a:t>
            </a:r>
          </a:p>
          <a:p>
            <a:pPr lvl="1"/>
            <a:r>
              <a:rPr lang="en-US"/>
              <a:t>Worst-case runtime</a:t>
            </a:r>
          </a:p>
          <a:p>
            <a:pPr lvl="1"/>
            <a:r>
              <a:rPr lang="en-US"/>
              <a:t>Best-case period</a:t>
            </a:r>
          </a:p>
          <a:p>
            <a:r>
              <a:rPr lang="en-US"/>
              <a:t>Interference information</a:t>
            </a:r>
          </a:p>
          <a:p>
            <a:pPr lvl="1"/>
            <a:r>
              <a:rPr lang="en-US"/>
              <a:t>Deadline Monotonic Analysis (DMA) calculations</a:t>
            </a:r>
          </a:p>
        </p:txBody>
      </p:sp>
    </p:spTree>
    <p:extLst>
      <p:ext uri="{BB962C8B-B14F-4D97-AF65-F5344CB8AC3E}">
        <p14:creationId xmlns:p14="http://schemas.microsoft.com/office/powerpoint/2010/main" val="3758189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Features of Real Time OS (RTOS)</a:t>
            </a:r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Scheduling.</a:t>
            </a:r>
          </a:p>
          <a:p>
            <a:endParaRPr lang="en-US"/>
          </a:p>
          <a:p>
            <a:r>
              <a:rPr lang="en-US"/>
              <a:t>Resource Allocation.</a:t>
            </a:r>
          </a:p>
          <a:p>
            <a:endParaRPr lang="en-US"/>
          </a:p>
          <a:p>
            <a:r>
              <a:rPr lang="en-US"/>
              <a:t>Interrupt Handling.</a:t>
            </a:r>
          </a:p>
          <a:p>
            <a:endParaRPr lang="en-US"/>
          </a:p>
          <a:p>
            <a:r>
              <a:rPr lang="en-US"/>
              <a:t>Other issues like kernel size.</a:t>
            </a:r>
          </a:p>
        </p:txBody>
      </p:sp>
    </p:spTree>
    <p:extLst>
      <p:ext uri="{BB962C8B-B14F-4D97-AF65-F5344CB8AC3E}">
        <p14:creationId xmlns:p14="http://schemas.microsoft.com/office/powerpoint/2010/main" val="148177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Few RTOS:</a:t>
            </a:r>
          </a:p>
          <a:p>
            <a:endParaRPr lang="en-US" dirty="0" smtClean="0"/>
          </a:p>
          <a:p>
            <a:r>
              <a:rPr lang="en-US" dirty="0" err="1" smtClean="0"/>
              <a:t>QNx</a:t>
            </a:r>
            <a:r>
              <a:rPr lang="en-US" dirty="0" smtClean="0"/>
              <a:t> Neutrino</a:t>
            </a:r>
          </a:p>
          <a:p>
            <a:r>
              <a:rPr lang="en-US" dirty="0" err="1" smtClean="0"/>
              <a:t>VxWorks</a:t>
            </a:r>
            <a:endParaRPr lang="en-US" dirty="0" smtClean="0"/>
          </a:p>
          <a:p>
            <a:r>
              <a:rPr lang="en-US" dirty="0" err="1" smtClean="0"/>
              <a:t>MicroC</a:t>
            </a:r>
            <a:r>
              <a:rPr lang="en-US" dirty="0" smtClean="0"/>
              <a:t>/OS-II</a:t>
            </a:r>
          </a:p>
          <a:p>
            <a:r>
              <a:rPr lang="en-US" dirty="0" err="1" smtClean="0"/>
              <a:t>RTLinux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9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96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18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22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BB2A9-241A-4BFF-A9AF-7695B358020F}" type="slidenum">
              <a:rPr lang="en-US"/>
              <a:pPr/>
              <a:t>78</a:t>
            </a:fld>
            <a:endParaRPr lang="en-US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Scheduling</a:t>
            </a:r>
          </a:p>
        </p:txBody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1" y="1905000"/>
            <a:ext cx="8226425" cy="4572000"/>
          </a:xfrm>
        </p:spPr>
        <p:txBody>
          <a:bodyPr/>
          <a:lstStyle/>
          <a:p>
            <a:r>
              <a:rPr lang="en-US" dirty="0"/>
              <a:t>Each job is assigned a priority. </a:t>
            </a:r>
          </a:p>
          <a:p>
            <a:r>
              <a:rPr lang="en-US" dirty="0"/>
              <a:t>FCFS within each priority level. </a:t>
            </a:r>
          </a:p>
          <a:p>
            <a:r>
              <a:rPr lang="en-US" dirty="0"/>
              <a:t>Select highest priority job over lower ones.</a:t>
            </a:r>
          </a:p>
          <a:p>
            <a:r>
              <a:rPr lang="en-US" dirty="0"/>
              <a:t>Rational:  higher priority jobs are more mission-critical</a:t>
            </a:r>
          </a:p>
          <a:p>
            <a:pPr lvl="1"/>
            <a:r>
              <a:rPr lang="en-US" dirty="0"/>
              <a:t>Example: DVD movie player vs. send email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May not give the best AWT</a:t>
            </a:r>
          </a:p>
          <a:p>
            <a:pPr lvl="1"/>
            <a:r>
              <a:rPr lang="en-US" dirty="0"/>
              <a:t>Starvation of lower priority processes </a:t>
            </a:r>
          </a:p>
        </p:txBody>
      </p:sp>
    </p:spTree>
    <p:extLst>
      <p:ext uri="{BB962C8B-B14F-4D97-AF65-F5344CB8AC3E}">
        <p14:creationId xmlns:p14="http://schemas.microsoft.com/office/powerpoint/2010/main" val="134643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618BC-C0D6-46B4-9891-C795A7CBCEF1}" type="slidenum">
              <a:rPr lang="en-US"/>
              <a:pPr/>
              <a:t>79</a:t>
            </a:fld>
            <a:endParaRPr lang="en-US"/>
          </a:p>
        </p:txBody>
      </p:sp>
      <p:sp>
        <p:nvSpPr>
          <p:cNvPr id="80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Scheduling: Example</a:t>
            </a:r>
          </a:p>
        </p:txBody>
      </p:sp>
      <p:graphicFrame>
        <p:nvGraphicFramePr>
          <p:cNvPr id="805891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077369"/>
              </p:ext>
            </p:extLst>
          </p:nvPr>
        </p:nvGraphicFramePr>
        <p:xfrm>
          <a:off x="1526416" y="1154473"/>
          <a:ext cx="7772400" cy="2286000"/>
        </p:xfrm>
        <a:graphic>
          <a:graphicData uri="http://schemas.openxmlformats.org/drawingml/2006/table">
            <a:tbl>
              <a:tblPr/>
              <a:tblGrid>
                <a:gridCol w="1901825"/>
                <a:gridCol w="2233612"/>
                <a:gridCol w="1322388"/>
                <a:gridCol w="2314575"/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Process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Duration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Priority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Arrival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5923" name="Line 35"/>
          <p:cNvSpPr>
            <a:spLocks noChangeShapeType="1"/>
          </p:cNvSpPr>
          <p:nvPr/>
        </p:nvSpPr>
        <p:spPr bwMode="auto">
          <a:xfrm>
            <a:off x="2209800" y="44196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5924" name="Text Box 36"/>
          <p:cNvSpPr txBox="1">
            <a:spLocks noChangeArrowheads="1"/>
          </p:cNvSpPr>
          <p:nvPr/>
        </p:nvSpPr>
        <p:spPr bwMode="auto">
          <a:xfrm>
            <a:off x="2041525" y="4456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805925" name="Rectangle 37"/>
          <p:cNvSpPr>
            <a:spLocks noChangeArrowheads="1"/>
          </p:cNvSpPr>
          <p:nvPr/>
        </p:nvSpPr>
        <p:spPr bwMode="auto">
          <a:xfrm>
            <a:off x="4724400" y="4343400"/>
            <a:ext cx="10668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5926" name="Text Box 38"/>
          <p:cNvSpPr txBox="1">
            <a:spLocks noChangeArrowheads="1"/>
          </p:cNvSpPr>
          <p:nvPr/>
        </p:nvSpPr>
        <p:spPr bwMode="auto">
          <a:xfrm>
            <a:off x="4572000" y="4495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805927" name="Text Box 39"/>
          <p:cNvSpPr txBox="1">
            <a:spLocks noChangeArrowheads="1"/>
          </p:cNvSpPr>
          <p:nvPr/>
        </p:nvSpPr>
        <p:spPr bwMode="auto">
          <a:xfrm>
            <a:off x="48768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P4 (3)</a:t>
            </a:r>
          </a:p>
        </p:txBody>
      </p:sp>
      <p:sp>
        <p:nvSpPr>
          <p:cNvPr id="805928" name="Rectangle 40"/>
          <p:cNvSpPr>
            <a:spLocks noChangeArrowheads="1"/>
          </p:cNvSpPr>
          <p:nvPr/>
        </p:nvSpPr>
        <p:spPr bwMode="auto">
          <a:xfrm>
            <a:off x="8153400" y="4343400"/>
            <a:ext cx="2362200" cy="152400"/>
          </a:xfrm>
          <a:prstGeom prst="rect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5929" name="Text Box 41"/>
          <p:cNvSpPr txBox="1">
            <a:spLocks noChangeArrowheads="1"/>
          </p:cNvSpPr>
          <p:nvPr/>
        </p:nvSpPr>
        <p:spPr bwMode="auto">
          <a:xfrm>
            <a:off x="91440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P1 (6)</a:t>
            </a:r>
          </a:p>
        </p:txBody>
      </p:sp>
      <p:sp>
        <p:nvSpPr>
          <p:cNvPr id="805930" name="Text Box 42"/>
          <p:cNvSpPr txBox="1">
            <a:spLocks noChangeArrowheads="1"/>
          </p:cNvSpPr>
          <p:nvPr/>
        </p:nvSpPr>
        <p:spPr bwMode="auto">
          <a:xfrm>
            <a:off x="5638800" y="449580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11</a:t>
            </a:r>
          </a:p>
        </p:txBody>
      </p:sp>
      <p:sp>
        <p:nvSpPr>
          <p:cNvPr id="805931" name="Rectangle 43"/>
          <p:cNvSpPr>
            <a:spLocks noChangeArrowheads="1"/>
          </p:cNvSpPr>
          <p:nvPr/>
        </p:nvSpPr>
        <p:spPr bwMode="auto">
          <a:xfrm>
            <a:off x="5791200" y="4343400"/>
            <a:ext cx="2362200" cy="152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5932" name="Text Box 44"/>
          <p:cNvSpPr txBox="1">
            <a:spLocks noChangeArrowheads="1"/>
          </p:cNvSpPr>
          <p:nvPr/>
        </p:nvSpPr>
        <p:spPr bwMode="auto">
          <a:xfrm>
            <a:off x="67056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P3 (7)</a:t>
            </a:r>
          </a:p>
        </p:txBody>
      </p:sp>
      <p:sp>
        <p:nvSpPr>
          <p:cNvPr id="805933" name="Text Box 45"/>
          <p:cNvSpPr txBox="1">
            <a:spLocks noChangeArrowheads="1"/>
          </p:cNvSpPr>
          <p:nvPr/>
        </p:nvSpPr>
        <p:spPr bwMode="auto">
          <a:xfrm>
            <a:off x="7848600" y="449580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18</a:t>
            </a:r>
          </a:p>
        </p:txBody>
      </p:sp>
      <p:sp>
        <p:nvSpPr>
          <p:cNvPr id="805934" name="Text Box 46"/>
          <p:cNvSpPr txBox="1">
            <a:spLocks noChangeArrowheads="1"/>
          </p:cNvSpPr>
          <p:nvPr/>
        </p:nvSpPr>
        <p:spPr bwMode="auto">
          <a:xfrm>
            <a:off x="2743201" y="5080001"/>
            <a:ext cx="23288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Arial" panose="020B0604020202020204" pitchFamily="34" charset="0"/>
              </a:rPr>
              <a:t>P2 waiting time: 0</a:t>
            </a:r>
          </a:p>
          <a:p>
            <a:r>
              <a:rPr lang="en-US" sz="2000">
                <a:latin typeface="Arial" panose="020B0604020202020204" pitchFamily="34" charset="0"/>
              </a:rPr>
              <a:t>P4 waiting time: 8</a:t>
            </a:r>
          </a:p>
          <a:p>
            <a:r>
              <a:rPr lang="en-US" sz="2000">
                <a:latin typeface="Arial" panose="020B0604020202020204" pitchFamily="34" charset="0"/>
              </a:rPr>
              <a:t>P3 waiting time: 11</a:t>
            </a:r>
          </a:p>
          <a:p>
            <a:r>
              <a:rPr lang="en-US" sz="2000">
                <a:latin typeface="Arial" panose="020B0604020202020204" pitchFamily="34" charset="0"/>
              </a:rPr>
              <a:t>P1 waiting time: 18</a:t>
            </a:r>
          </a:p>
        </p:txBody>
      </p:sp>
      <p:sp>
        <p:nvSpPr>
          <p:cNvPr id="805935" name="Text Box 47"/>
          <p:cNvSpPr txBox="1">
            <a:spLocks noChangeArrowheads="1"/>
          </p:cNvSpPr>
          <p:nvPr/>
        </p:nvSpPr>
        <p:spPr bwMode="auto">
          <a:xfrm>
            <a:off x="5486401" y="5181601"/>
            <a:ext cx="475784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Arial" panose="020B0604020202020204" pitchFamily="34" charset="0"/>
              </a:rPr>
              <a:t>The average waiting time (AWT): </a:t>
            </a:r>
            <a:br>
              <a:rPr lang="en-US" sz="2400">
                <a:latin typeface="Arial" panose="020B0604020202020204" pitchFamily="34" charset="0"/>
              </a:rPr>
            </a:br>
            <a:r>
              <a:rPr lang="en-US" sz="2400">
                <a:latin typeface="Arial" panose="020B0604020202020204" pitchFamily="34" charset="0"/>
              </a:rPr>
              <a:t>  (0+8+11+18)/4 = 9.25</a:t>
            </a:r>
          </a:p>
          <a:p>
            <a:r>
              <a:rPr lang="en-US" sz="2400">
                <a:latin typeface="Arial" panose="020B0604020202020204" pitchFamily="34" charset="0"/>
              </a:rPr>
              <a:t>(worse than SJF)</a:t>
            </a:r>
          </a:p>
        </p:txBody>
      </p:sp>
      <p:sp>
        <p:nvSpPr>
          <p:cNvPr id="805936" name="Rectangle 48"/>
          <p:cNvSpPr>
            <a:spLocks noChangeArrowheads="1"/>
          </p:cNvSpPr>
          <p:nvPr/>
        </p:nvSpPr>
        <p:spPr bwMode="auto">
          <a:xfrm>
            <a:off x="2209800" y="4343400"/>
            <a:ext cx="25146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5937" name="Text Box 49"/>
          <p:cNvSpPr txBox="1">
            <a:spLocks noChangeArrowheads="1"/>
          </p:cNvSpPr>
          <p:nvPr/>
        </p:nvSpPr>
        <p:spPr bwMode="auto">
          <a:xfrm>
            <a:off x="2743200" y="39624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P2 (8)</a:t>
            </a:r>
          </a:p>
        </p:txBody>
      </p:sp>
      <p:sp>
        <p:nvSpPr>
          <p:cNvPr id="805938" name="Text Box 50"/>
          <p:cNvSpPr txBox="1">
            <a:spLocks noChangeArrowheads="1"/>
          </p:cNvSpPr>
          <p:nvPr/>
        </p:nvSpPr>
        <p:spPr bwMode="auto">
          <a:xfrm>
            <a:off x="10058400" y="441960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24</a:t>
            </a:r>
          </a:p>
        </p:txBody>
      </p:sp>
      <p:sp>
        <p:nvSpPr>
          <p:cNvPr id="805939" name="Text Box 51"/>
          <p:cNvSpPr txBox="1">
            <a:spLocks noChangeArrowheads="1"/>
          </p:cNvSpPr>
          <p:nvPr/>
        </p:nvSpPr>
        <p:spPr bwMode="auto">
          <a:xfrm>
            <a:off x="2667000" y="3352800"/>
            <a:ext cx="1517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>
              <a:solidFill>
                <a:srgbClr val="FF3300"/>
              </a:solidFill>
              <a:latin typeface="Arial" panose="020B0604020202020204" pitchFamily="34" charset="0"/>
            </a:endParaRPr>
          </a:p>
          <a:p>
            <a:r>
              <a:rPr lang="en-US">
                <a:solidFill>
                  <a:srgbClr val="FF3300"/>
                </a:solidFill>
                <a:latin typeface="Arial" panose="020B0604020202020204" pitchFamily="34" charset="0"/>
              </a:rPr>
              <a:t>Do it yourself</a:t>
            </a:r>
          </a:p>
        </p:txBody>
      </p:sp>
    </p:spTree>
    <p:extLst>
      <p:ext uri="{BB962C8B-B14F-4D97-AF65-F5344CB8AC3E}">
        <p14:creationId xmlns:p14="http://schemas.microsoft.com/office/powerpoint/2010/main" val="19936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25" grpId="0" animBg="1"/>
      <p:bldP spid="805926" grpId="0"/>
      <p:bldP spid="805927" grpId="0"/>
      <p:bldP spid="805928" grpId="0" animBg="1"/>
      <p:bldP spid="805929" grpId="0"/>
      <p:bldP spid="805930" grpId="0"/>
      <p:bldP spid="805931" grpId="0" animBg="1"/>
      <p:bldP spid="805932" grpId="0"/>
      <p:bldP spid="805933" grpId="0"/>
      <p:bldP spid="805935" grpId="0"/>
      <p:bldP spid="805936" grpId="0" animBg="1"/>
      <p:bldP spid="805937" grpId="0"/>
      <p:bldP spid="805938" grpId="0"/>
      <p:bldP spid="805939" grpId="0"/>
      <p:bldP spid="8059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2">
                    <a:satMod val="130000"/>
                  </a:schemeClr>
                </a:solidFill>
              </a:rPr>
              <a:t>Real-time system concepts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Autofit/>
          </a:bodyPr>
          <a:lstStyle/>
          <a:p>
            <a:r>
              <a:rPr lang="en-US" sz="2600" dirty="0"/>
              <a:t>A system is </a:t>
            </a:r>
            <a:r>
              <a:rPr lang="en-US" sz="2600" dirty="0">
                <a:solidFill>
                  <a:srgbClr val="FF0000"/>
                </a:solidFill>
              </a:rPr>
              <a:t>a mapping of a set of input into a set of outputs</a:t>
            </a:r>
            <a:r>
              <a:rPr lang="en-US" sz="2600" dirty="0" smtClean="0"/>
              <a:t>.</a:t>
            </a:r>
          </a:p>
          <a:p>
            <a:endParaRPr lang="en-US" sz="2600" dirty="0"/>
          </a:p>
          <a:p>
            <a:r>
              <a:rPr lang="en-US" sz="2600" dirty="0"/>
              <a:t>A </a:t>
            </a:r>
            <a:r>
              <a:rPr lang="en-US" sz="2600" dirty="0">
                <a:solidFill>
                  <a:srgbClr val="FF0000"/>
                </a:solidFill>
              </a:rPr>
              <a:t>digital camera is an example of a </a:t>
            </a:r>
            <a:r>
              <a:rPr lang="en-US" sz="2600" dirty="0" err="1">
                <a:solidFill>
                  <a:srgbClr val="FF0000"/>
                </a:solidFill>
              </a:rPr>
              <a:t>realtime</a:t>
            </a:r>
            <a:r>
              <a:rPr lang="en-US" sz="2600" dirty="0">
                <a:solidFill>
                  <a:srgbClr val="FF0000"/>
                </a:solidFill>
              </a:rPr>
              <a:t> system</a:t>
            </a:r>
            <a:r>
              <a:rPr lang="en-US" sz="2600" dirty="0"/>
              <a:t>: set of input including sensors and imaging devices producing control signals and display information</a:t>
            </a:r>
            <a:r>
              <a:rPr lang="en-US" sz="2600" dirty="0" smtClean="0"/>
              <a:t>.</a:t>
            </a:r>
          </a:p>
          <a:p>
            <a:endParaRPr lang="en-US" sz="2600" dirty="0"/>
          </a:p>
          <a:p>
            <a:r>
              <a:rPr lang="en-US" sz="2600" dirty="0" err="1"/>
              <a:t>Realtime</a:t>
            </a:r>
            <a:r>
              <a:rPr lang="en-US" sz="2600" dirty="0"/>
              <a:t> system can be </a:t>
            </a:r>
            <a:r>
              <a:rPr lang="en-US" sz="2600" dirty="0">
                <a:solidFill>
                  <a:srgbClr val="FF0000"/>
                </a:solidFill>
              </a:rPr>
              <a:t>viewed as a sequence of job to be scheduled</a:t>
            </a:r>
            <a:r>
              <a:rPr lang="en-US" sz="2600" dirty="0" smtClean="0"/>
              <a:t>.</a:t>
            </a:r>
          </a:p>
          <a:p>
            <a:endParaRPr lang="en-US" sz="2600" dirty="0" smtClean="0"/>
          </a:p>
          <a:p>
            <a:r>
              <a:rPr lang="en-US" sz="2600" dirty="0" smtClean="0"/>
              <a:t>Time </a:t>
            </a:r>
            <a:r>
              <a:rPr lang="en-US" sz="2600" dirty="0"/>
              <a:t>between presentation of a set of inputs to a system and the realization of the required behavior, including availability of all associated outputs, is called the </a:t>
            </a:r>
            <a:r>
              <a:rPr lang="en-US" sz="2600" dirty="0">
                <a:solidFill>
                  <a:srgbClr val="FF0000"/>
                </a:solidFill>
              </a:rPr>
              <a:t>response time </a:t>
            </a:r>
            <a:r>
              <a:rPr lang="en-US" sz="2600" dirty="0"/>
              <a:t>of the system.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2D3BD5-E79A-4521-A626-FB8FDF81F5EE}" type="slidenum">
              <a:rPr lang="en-US">
                <a:solidFill>
                  <a:srgbClr val="B5A788"/>
                </a:solidFill>
              </a:rPr>
              <a:pPr/>
              <a:t>8</a:t>
            </a:fld>
            <a:endParaRPr lang="en-US">
              <a:solidFill>
                <a:srgbClr val="B5A7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2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283E6-9EA0-4927-ABF3-E70E530F47EF}" type="slidenum">
              <a:rPr lang="en-US"/>
              <a:pPr/>
              <a:t>80</a:t>
            </a:fld>
            <a:endParaRPr lang="en-US"/>
          </a:p>
        </p:txBody>
      </p:sp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Priority</a:t>
            </a:r>
          </a:p>
        </p:txBody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2017713"/>
            <a:ext cx="8269288" cy="4114800"/>
          </a:xfrm>
        </p:spPr>
        <p:txBody>
          <a:bodyPr/>
          <a:lstStyle/>
          <a:p>
            <a:r>
              <a:rPr lang="en-US"/>
              <a:t>Every process has a default priority</a:t>
            </a:r>
          </a:p>
          <a:p>
            <a:r>
              <a:rPr lang="en-US"/>
              <a:t>User can also change a process priority</a:t>
            </a:r>
          </a:p>
          <a:p>
            <a:pPr lvl="1"/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nice</a:t>
            </a:r>
            <a:r>
              <a:rPr lang="en-US"/>
              <a:t> command</a:t>
            </a:r>
          </a:p>
        </p:txBody>
      </p:sp>
      <p:pic>
        <p:nvPicPr>
          <p:cNvPr id="807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1" r="-12563" b="24553"/>
          <a:stretch>
            <a:fillRect/>
          </a:stretch>
        </p:blipFill>
        <p:spPr bwMode="auto">
          <a:xfrm>
            <a:off x="2743200" y="3810000"/>
            <a:ext cx="64008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5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©: Nahrstedt, Angrave, Abdelzaher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63EC0-81F0-4FA9-904D-929D3902E48B}" type="slidenum">
              <a:rPr lang="en-US"/>
              <a:pPr/>
              <a:t>81</a:t>
            </a:fld>
            <a:endParaRPr lang="en-US"/>
          </a:p>
        </p:txBody>
      </p:sp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Set/Get Process Priority</a:t>
            </a:r>
          </a:p>
        </p:txBody>
      </p:sp>
      <p:pic>
        <p:nvPicPr>
          <p:cNvPr id="80998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8" r="7201" b="10156"/>
          <a:stretch>
            <a:fillRect/>
          </a:stretch>
        </p:blipFill>
        <p:spPr>
          <a:xfrm>
            <a:off x="1524000" y="3311526"/>
            <a:ext cx="9144000" cy="3546475"/>
          </a:xfrm>
        </p:spPr>
      </p:pic>
      <p:sp>
        <p:nvSpPr>
          <p:cNvPr id="809988" name="Text Box 4"/>
          <p:cNvSpPr txBox="1">
            <a:spLocks noChangeArrowheads="1"/>
          </p:cNvSpPr>
          <p:nvPr/>
        </p:nvSpPr>
        <p:spPr bwMode="auto">
          <a:xfrm>
            <a:off x="2362200" y="2209801"/>
            <a:ext cx="57721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 int getpriority(int which, id_t who);</a:t>
            </a:r>
          </a:p>
          <a:p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 int setpriority(int which, id_t who, int value);</a:t>
            </a:r>
          </a:p>
        </p:txBody>
      </p:sp>
    </p:spTree>
    <p:extLst>
      <p:ext uri="{BB962C8B-B14F-4D97-AF65-F5344CB8AC3E}">
        <p14:creationId xmlns:p14="http://schemas.microsoft.com/office/powerpoint/2010/main" val="26290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100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811369" y="1777286"/>
            <a:ext cx="10766738" cy="484245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cs typeface="Times New Roman" panose="02020603050405020304" pitchFamily="18" charset="0"/>
              </a:rPr>
              <a:t>Job (</a:t>
            </a:r>
            <a:r>
              <a:rPr lang="en-US" sz="2400" b="1" i="1" dirty="0" err="1">
                <a:cs typeface="Times New Roman" panose="02020603050405020304" pitchFamily="18" charset="0"/>
              </a:rPr>
              <a:t>J</a:t>
            </a:r>
            <a:r>
              <a:rPr lang="en-US" sz="2400" b="1" i="1" baseline="-25000" dirty="0" err="1">
                <a:cs typeface="Times New Roman" panose="02020603050405020304" pitchFamily="18" charset="0"/>
              </a:rPr>
              <a:t>ij</a:t>
            </a:r>
            <a:r>
              <a:rPr lang="en-US" sz="2400" b="1" dirty="0">
                <a:cs typeface="Times New Roman" panose="02020603050405020304" pitchFamily="18" charset="0"/>
              </a:rPr>
              <a:t>)</a:t>
            </a:r>
            <a:r>
              <a:rPr lang="en-US" sz="2400" dirty="0">
                <a:cs typeface="Times New Roman" panose="02020603050405020304" pitchFamily="18" charset="0"/>
              </a:rPr>
              <a:t>: Unit of work, scheduled and executed by system. </a:t>
            </a:r>
            <a:r>
              <a:rPr lang="en-US" sz="2400" dirty="0"/>
              <a:t>Jobs repeated at regular or semi-regular intervals modeled as periodic</a:t>
            </a:r>
            <a:endParaRPr lang="en-US" sz="2400" i="1" dirty="0"/>
          </a:p>
          <a:p>
            <a:pPr eaLnBrk="1" hangingPunct="1"/>
            <a:r>
              <a:rPr lang="en-US" sz="2400" b="1" dirty="0">
                <a:cs typeface="Times New Roman" panose="02020603050405020304" pitchFamily="18" charset="0"/>
              </a:rPr>
              <a:t>Task (</a:t>
            </a:r>
            <a:r>
              <a:rPr lang="en-US" sz="2400" b="1" i="1" dirty="0">
                <a:cs typeface="Times New Roman" panose="02020603050405020304" pitchFamily="18" charset="0"/>
              </a:rPr>
              <a:t>T</a:t>
            </a:r>
            <a:r>
              <a:rPr lang="en-US" sz="2400" b="1" i="1" baseline="-25000" dirty="0">
                <a:cs typeface="Times New Roman" panose="02020603050405020304" pitchFamily="18" charset="0"/>
              </a:rPr>
              <a:t>i</a:t>
            </a:r>
            <a:r>
              <a:rPr lang="en-US" sz="2400" b="1" dirty="0">
                <a:cs typeface="Times New Roman" panose="02020603050405020304" pitchFamily="18" charset="0"/>
              </a:rPr>
              <a:t>)</a:t>
            </a:r>
            <a:r>
              <a:rPr lang="en-US" sz="2400" dirty="0">
                <a:cs typeface="Times New Roman" panose="02020603050405020304" pitchFamily="18" charset="0"/>
              </a:rPr>
              <a:t>: Set of related jobs.</a:t>
            </a:r>
            <a:endParaRPr lang="en-US" sz="2400" dirty="0"/>
          </a:p>
          <a:p>
            <a:pPr eaLnBrk="1" hangingPunct="1"/>
            <a:r>
              <a:rPr lang="en-US" sz="2400" dirty="0"/>
              <a:t>Jobs scheduled and allocated resources based on a set of scheduling algorithms and access control protocols</a:t>
            </a:r>
            <a:r>
              <a:rPr lang="en-US" sz="2400" b="1" dirty="0"/>
              <a:t>.</a:t>
            </a:r>
          </a:p>
          <a:p>
            <a:pPr eaLnBrk="1" hangingPunct="1"/>
            <a:r>
              <a:rPr lang="en-US" sz="2400" b="1" i="1" dirty="0"/>
              <a:t>Scheduler</a:t>
            </a:r>
            <a:r>
              <a:rPr lang="en-US" sz="2400" dirty="0"/>
              <a:t>: Module implementing scheduling algorithms</a:t>
            </a:r>
          </a:p>
          <a:p>
            <a:pPr eaLnBrk="1" hangingPunct="1"/>
            <a:r>
              <a:rPr lang="en-US" sz="2400" b="1" i="1" dirty="0"/>
              <a:t>Schedule</a:t>
            </a:r>
            <a:r>
              <a:rPr lang="en-US" sz="2400" dirty="0"/>
              <a:t>: assignment of all jobs to available processors, produced by </a:t>
            </a:r>
            <a:r>
              <a:rPr lang="en-US" sz="2400" i="1" dirty="0"/>
              <a:t>scheduler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b="1" i="1" dirty="0"/>
              <a:t>Valid schedule</a:t>
            </a:r>
            <a:r>
              <a:rPr lang="en-US" sz="2400" dirty="0"/>
              <a:t>: All jobs meet their deadline</a:t>
            </a:r>
          </a:p>
          <a:p>
            <a:pPr eaLnBrk="1" hangingPunct="1"/>
            <a:r>
              <a:rPr lang="en-US" sz="2400" dirty="0"/>
              <a:t>Clock-driven scheduling </a:t>
            </a:r>
            <a:r>
              <a:rPr lang="en-US" sz="2400" dirty="0" err="1"/>
              <a:t>vs</a:t>
            </a:r>
            <a:r>
              <a:rPr lang="en-US" sz="2400" dirty="0"/>
              <a:t> Event(priority)-driven scheduling</a:t>
            </a:r>
          </a:p>
          <a:p>
            <a:pPr eaLnBrk="1" hangingPunct="1"/>
            <a:r>
              <a:rPr lang="en-US" sz="2400" dirty="0"/>
              <a:t>Fixed Priority </a:t>
            </a:r>
            <a:r>
              <a:rPr lang="en-US" sz="2400" dirty="0" err="1"/>
              <a:t>vs</a:t>
            </a:r>
            <a:r>
              <a:rPr lang="en-US" sz="2400" dirty="0"/>
              <a:t> Dynamic Priority assignment</a:t>
            </a:r>
          </a:p>
          <a:p>
            <a:pPr marL="0" indent="0" eaLnBrk="1" hangingPunct="1">
              <a:buNone/>
            </a:pPr>
            <a:endParaRPr lang="ar-JO" sz="2400" dirty="0">
              <a:ea typeface="Majalla UI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68580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Real-time Scheduling Taxonomy </a:t>
            </a:r>
          </a:p>
        </p:txBody>
      </p:sp>
    </p:spTree>
    <p:extLst>
      <p:ext uri="{BB962C8B-B14F-4D97-AF65-F5344CB8AC3E}">
        <p14:creationId xmlns:p14="http://schemas.microsoft.com/office/powerpoint/2010/main" val="3830915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912512" y="286554"/>
            <a:ext cx="8229600" cy="762000"/>
          </a:xfrm>
        </p:spPr>
        <p:txBody>
          <a:bodyPr/>
          <a:lstStyle/>
          <a:p>
            <a:pPr eaLnBrk="1" hangingPunct="1"/>
            <a:r>
              <a:rPr lang="en-US" dirty="0"/>
              <a:t>Scheduling Periodic Tasks</a:t>
            </a:r>
            <a:endParaRPr lang="ar-J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245" y="1313645"/>
            <a:ext cx="11256135" cy="5422006"/>
          </a:xfrm>
        </p:spPr>
        <p:txBody>
          <a:bodyPr>
            <a:normAutofit lnSpcReduction="10000"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In hard real-time systems, set of tasks are known </a:t>
            </a:r>
            <a:r>
              <a:rPr lang="en-US" i="1" dirty="0" err="1" smtClean="0"/>
              <a:t>apriori</a:t>
            </a:r>
            <a:r>
              <a:rPr lang="en-US" i="1" dirty="0" smtClean="0"/>
              <a:t> 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Task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 is a series of periodic Jobs </a:t>
            </a:r>
            <a:r>
              <a:rPr lang="en-US" dirty="0" err="1" smtClean="0">
                <a:solidFill>
                  <a:srgbClr val="FF0000"/>
                </a:solidFill>
              </a:rPr>
              <a:t>J</a:t>
            </a:r>
            <a:r>
              <a:rPr lang="en-US" baseline="-25000" dirty="0" err="1" smtClean="0">
                <a:solidFill>
                  <a:srgbClr val="FF0000"/>
                </a:solidFill>
              </a:rPr>
              <a:t>ij</a:t>
            </a:r>
            <a:r>
              <a:rPr lang="en-US" dirty="0" smtClean="0"/>
              <a:t>. Each task has the following parameters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t</a:t>
            </a:r>
            <a:r>
              <a:rPr lang="en-US" baseline="-25000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- period, minimum </a:t>
            </a:r>
            <a:r>
              <a:rPr lang="en-US" dirty="0" err="1" smtClean="0"/>
              <a:t>interrelease</a:t>
            </a:r>
            <a:r>
              <a:rPr lang="en-US" dirty="0" smtClean="0"/>
              <a:t> interval between jobs in Task T</a:t>
            </a:r>
            <a:r>
              <a:rPr lang="en-US" baseline="-25000" dirty="0" smtClean="0"/>
              <a:t>i</a:t>
            </a:r>
            <a:r>
              <a:rPr lang="en-US" dirty="0" smtClean="0"/>
              <a:t>. 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c</a:t>
            </a:r>
            <a:r>
              <a:rPr lang="en-US" baseline="-25000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 - maximum execution time for jobs in task T</a:t>
            </a:r>
            <a:r>
              <a:rPr lang="en-US" baseline="-25000" dirty="0" smtClean="0"/>
              <a:t>i</a:t>
            </a:r>
            <a:r>
              <a:rPr lang="en-US" dirty="0" smtClean="0"/>
              <a:t>.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baseline="-25000" dirty="0" err="1" smtClean="0">
                <a:solidFill>
                  <a:srgbClr val="FF0000"/>
                </a:solidFill>
              </a:rPr>
              <a:t>ij</a:t>
            </a:r>
            <a:r>
              <a:rPr lang="en-US" dirty="0" smtClean="0"/>
              <a:t> - release time of the </a:t>
            </a:r>
            <a:r>
              <a:rPr lang="en-US" dirty="0" err="1" smtClean="0"/>
              <a:t>j</a:t>
            </a:r>
            <a:r>
              <a:rPr lang="en-US" baseline="30000" dirty="0" err="1" smtClean="0"/>
              <a:t>th</a:t>
            </a:r>
            <a:r>
              <a:rPr lang="en-US" dirty="0" smtClean="0"/>
              <a:t> Job in Task </a:t>
            </a:r>
            <a:r>
              <a:rPr lang="en-US" dirty="0" err="1" smtClean="0"/>
              <a:t>i</a:t>
            </a:r>
            <a:r>
              <a:rPr lang="en-US" dirty="0" smtClean="0"/>
              <a:t> (</a:t>
            </a:r>
            <a:r>
              <a:rPr lang="en-US" dirty="0" err="1" smtClean="0"/>
              <a:t>J</a:t>
            </a:r>
            <a:r>
              <a:rPr lang="en-US" baseline="-25000" dirty="0" err="1" smtClean="0"/>
              <a:t>ij</a:t>
            </a:r>
            <a:r>
              <a:rPr lang="en-US" dirty="0" smtClean="0"/>
              <a:t> in T</a:t>
            </a:r>
            <a:r>
              <a:rPr lang="en-US" baseline="-25000" dirty="0" smtClean="0"/>
              <a:t>i</a:t>
            </a:r>
            <a:r>
              <a:rPr lang="en-US" dirty="0" smtClean="0"/>
              <a:t>).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</a:t>
            </a:r>
            <a:r>
              <a:rPr lang="en-US" baseline="-25000" dirty="0" err="1" smtClean="0">
                <a:solidFill>
                  <a:srgbClr val="FF0000"/>
                </a:solidFill>
                <a:sym typeface="Symbol" pitchFamily="18" charset="2"/>
              </a:rPr>
              <a:t>i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- phase of Task T</a:t>
            </a:r>
            <a:r>
              <a:rPr lang="en-US" baseline="-25000" dirty="0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, equal to r</a:t>
            </a:r>
            <a:r>
              <a:rPr lang="en-US" baseline="-25000" dirty="0" smtClean="0">
                <a:sym typeface="Symbol" pitchFamily="18" charset="2"/>
              </a:rPr>
              <a:t>i1</a:t>
            </a:r>
            <a:r>
              <a:rPr lang="en-US" dirty="0" smtClean="0">
                <a:sym typeface="Symbol" pitchFamily="18" charset="2"/>
              </a:rPr>
              <a:t>.</a:t>
            </a:r>
            <a:endParaRPr lang="en-US" dirty="0" smtClean="0"/>
          </a:p>
          <a:p>
            <a:pPr marL="640080" lvl="1" indent="-246888">
              <a:buFont typeface="Wingdings 2"/>
              <a:buChar char=""/>
              <a:defRPr/>
            </a:pPr>
            <a:r>
              <a:rPr lang="en-US" dirty="0" err="1" smtClean="0">
                <a:solidFill>
                  <a:srgbClr val="FF0000"/>
                </a:solidFill>
              </a:rPr>
              <a:t>u</a:t>
            </a:r>
            <a:r>
              <a:rPr lang="en-US" baseline="-25000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 - utilization of Task T</a:t>
            </a:r>
            <a:r>
              <a:rPr lang="en-US" baseline="-25000" dirty="0" smtClean="0"/>
              <a:t>i</a:t>
            </a:r>
            <a:r>
              <a:rPr lang="en-US" dirty="0" smtClean="0"/>
              <a:t> =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</a:t>
            </a:r>
            <a:r>
              <a:rPr lang="en-US" dirty="0" smtClean="0"/>
              <a:t> /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In addition the following parameters apply to a set of tasks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 - </a:t>
            </a:r>
            <a:r>
              <a:rPr lang="en-US" dirty="0" err="1" smtClean="0"/>
              <a:t>Hyperperiod</a:t>
            </a:r>
            <a:r>
              <a:rPr lang="en-US" dirty="0" smtClean="0"/>
              <a:t> = Least Common Multiple of p</a:t>
            </a:r>
            <a:r>
              <a:rPr lang="en-US" baseline="-25000" dirty="0" smtClean="0"/>
              <a:t>i</a:t>
            </a:r>
            <a:r>
              <a:rPr lang="en-US" dirty="0" smtClean="0"/>
              <a:t> for all </a:t>
            </a:r>
            <a:r>
              <a:rPr lang="en-US" dirty="0" err="1" smtClean="0"/>
              <a:t>i</a:t>
            </a:r>
            <a:r>
              <a:rPr lang="en-US" dirty="0" smtClean="0"/>
              <a:t>: H = lcm(p</a:t>
            </a:r>
            <a:r>
              <a:rPr lang="en-US" baseline="-25000" dirty="0" smtClean="0"/>
              <a:t>i</a:t>
            </a:r>
            <a:r>
              <a:rPr lang="en-US" dirty="0" smtClean="0"/>
              <a:t>), for all </a:t>
            </a:r>
            <a:r>
              <a:rPr lang="en-US" dirty="0" err="1" smtClean="0"/>
              <a:t>i</a:t>
            </a:r>
            <a:r>
              <a:rPr lang="en-US" dirty="0" smtClean="0"/>
              <a:t>. 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US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 - Total utilization = Sum over all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r>
              <a:rPr lang="en-US" dirty="0" smtClean="0"/>
              <a:t>.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Schedulable utilization of an algorithm U</a:t>
            </a:r>
            <a:r>
              <a:rPr lang="en-US" baseline="-25000" dirty="0" smtClean="0"/>
              <a:t>s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US" dirty="0" smtClean="0"/>
              <a:t>If </a:t>
            </a:r>
            <a:r>
              <a:rPr lang="en-US" dirty="0" smtClean="0">
                <a:solidFill>
                  <a:srgbClr val="FF0000"/>
                </a:solidFill>
              </a:rPr>
              <a:t>U &lt; U</a:t>
            </a:r>
            <a:r>
              <a:rPr lang="en-US" baseline="-20000" dirty="0" smtClean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the set of tasks can be guaranteed to be scheduled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ar-JO" dirty="0"/>
          </a:p>
        </p:txBody>
      </p:sp>
    </p:spTree>
    <p:extLst>
      <p:ext uri="{BB962C8B-B14F-4D97-AF65-F5344CB8AC3E}">
        <p14:creationId xmlns:p14="http://schemas.microsoft.com/office/powerpoint/2010/main" val="18497534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981200" y="685800"/>
            <a:ext cx="8229600" cy="6858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/>
              <a:t>Real-Time Scheduling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3200400"/>
            <a:ext cx="26670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Fixed Priority Algorithms</a:t>
            </a:r>
            <a:endParaRPr lang="ar-JO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0600" y="3200400"/>
            <a:ext cx="26670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Dynamic Priority Algorithms</a:t>
            </a:r>
            <a:endParaRPr lang="ar-JO" sz="1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48600" y="3200400"/>
            <a:ext cx="26670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Hybrid algorithms</a:t>
            </a:r>
            <a:endParaRPr lang="ar-JO" sz="16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14338" idx="2"/>
            <a:endCxn id="4" idx="0"/>
          </p:cNvCxnSpPr>
          <p:nvPr/>
        </p:nvCxnSpPr>
        <p:spPr>
          <a:xfrm rot="5400000">
            <a:off x="3752850" y="857250"/>
            <a:ext cx="1828800" cy="28575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6" idx="0"/>
          </p:cNvCxnSpPr>
          <p:nvPr/>
        </p:nvCxnSpPr>
        <p:spPr>
          <a:xfrm>
            <a:off x="6096000" y="2286000"/>
            <a:ext cx="3086100" cy="9144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5" idx="0"/>
          </p:cNvCxnSpPr>
          <p:nvPr/>
        </p:nvCxnSpPr>
        <p:spPr>
          <a:xfrm rot="16200000" flipH="1">
            <a:off x="5619750" y="2686050"/>
            <a:ext cx="9906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133600" y="4495800"/>
            <a:ext cx="990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Rate Monotonic scheduling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352800" y="4495800"/>
            <a:ext cx="990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Deadline Monotonic scheduling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105400" y="4495800"/>
            <a:ext cx="990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Earliest Deadline First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24600" y="4495800"/>
            <a:ext cx="990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Least Laxity First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686800" y="4495800"/>
            <a:ext cx="990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</a:rPr>
              <a:t>Maximum Urgency First</a:t>
            </a:r>
          </a:p>
        </p:txBody>
      </p:sp>
      <p:cxnSp>
        <p:nvCxnSpPr>
          <p:cNvPr id="16" name="Elbow Connector 15"/>
          <p:cNvCxnSpPr>
            <a:stCxn id="4" idx="2"/>
            <a:endCxn id="18" idx="0"/>
          </p:cNvCxnSpPr>
          <p:nvPr/>
        </p:nvCxnSpPr>
        <p:spPr>
          <a:xfrm rot="5400000">
            <a:off x="2552700" y="3810000"/>
            <a:ext cx="762000" cy="6096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2"/>
            <a:endCxn id="19" idx="0"/>
          </p:cNvCxnSpPr>
          <p:nvPr/>
        </p:nvCxnSpPr>
        <p:spPr>
          <a:xfrm rot="16200000" flipH="1">
            <a:off x="3162300" y="3810000"/>
            <a:ext cx="762000" cy="6096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5" idx="2"/>
            <a:endCxn id="21" idx="0"/>
          </p:cNvCxnSpPr>
          <p:nvPr/>
        </p:nvCxnSpPr>
        <p:spPr>
          <a:xfrm rot="16200000" flipH="1">
            <a:off x="6096000" y="3771900"/>
            <a:ext cx="762000" cy="685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5" idx="2"/>
            <a:endCxn id="20" idx="0"/>
          </p:cNvCxnSpPr>
          <p:nvPr/>
        </p:nvCxnSpPr>
        <p:spPr>
          <a:xfrm rot="5400000">
            <a:off x="5486400" y="3848100"/>
            <a:ext cx="762000" cy="533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6" idx="2"/>
            <a:endCxn id="22" idx="0"/>
          </p:cNvCxnSpPr>
          <p:nvPr/>
        </p:nvCxnSpPr>
        <p:spPr>
          <a:xfrm rot="5400000">
            <a:off x="8801101" y="4114801"/>
            <a:ext cx="762000" cy="31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00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5400" dirty="0"/>
              <a:t>Scheduling Algorithm</a:t>
            </a:r>
            <a:br>
              <a:rPr lang="en-US" sz="5400" dirty="0"/>
            </a:br>
            <a:r>
              <a:rPr lang="en-US" sz="3600" dirty="0"/>
              <a:t>Static vs. Dynamic</a:t>
            </a:r>
            <a:endParaRPr lang="ar-J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/>
              <a:t>Static Scheduling: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US" dirty="0" smtClean="0"/>
              <a:t>All scheduling decisions at compile time. 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en-US" sz="2400" dirty="0"/>
              <a:t>Temporal task structure fixed.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en-US" sz="2400" dirty="0"/>
              <a:t>Precedence and mutual exclusion satisfied by the schedule (implicit synchronization).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en-US" sz="2400" dirty="0"/>
              <a:t>One solution is sufficient.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en-US" sz="2400" dirty="0"/>
              <a:t>Any solution is a sufficient </a:t>
            </a:r>
            <a:r>
              <a:rPr lang="en-US" sz="2400" dirty="0" err="1"/>
              <a:t>schedulability</a:t>
            </a:r>
            <a:r>
              <a:rPr lang="en-US" sz="2400" dirty="0"/>
              <a:t> test.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Benefits</a:t>
            </a:r>
          </a:p>
          <a:p>
            <a:pPr marL="640080" lvl="1" indent="-246888">
              <a:buFont typeface="Wingdings 2"/>
              <a:buChar char=""/>
              <a:defRPr/>
            </a:pPr>
            <a:r>
              <a:rPr lang="en-US" sz="2200" dirty="0"/>
              <a:t>Simplicity</a:t>
            </a:r>
          </a:p>
          <a:p>
            <a:pPr marL="640080" lvl="1" indent="-246888">
              <a:buNone/>
              <a:defRPr/>
            </a:pPr>
            <a:endParaRPr lang="ar-JO" sz="2200" dirty="0"/>
          </a:p>
        </p:txBody>
      </p:sp>
    </p:spTree>
    <p:extLst>
      <p:ext uri="{BB962C8B-B14F-4D97-AF65-F5344CB8AC3E}">
        <p14:creationId xmlns:p14="http://schemas.microsoft.com/office/powerpoint/2010/main" val="598459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096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800" dirty="0"/>
              <a:t>Scheduling Algorithm</a:t>
            </a:r>
            <a:br>
              <a:rPr lang="en-US" sz="4800" dirty="0"/>
            </a:br>
            <a:r>
              <a:rPr lang="en-US" sz="3200" dirty="0"/>
              <a:t>Static vs. Dynamic</a:t>
            </a:r>
            <a:endParaRPr lang="ar-JO" dirty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sz="2400"/>
              <a:t>Dynamic Scheduling:</a:t>
            </a:r>
          </a:p>
          <a:p>
            <a:pPr lvl="1" eaLnBrk="1" hangingPunct="1">
              <a:lnSpc>
                <a:spcPct val="85000"/>
              </a:lnSpc>
            </a:pPr>
            <a:r>
              <a:rPr lang="en-US" smtClean="0"/>
              <a:t>All scheduling decisions at run time. </a:t>
            </a:r>
          </a:p>
          <a:p>
            <a:pPr lvl="2" eaLnBrk="1" hangingPunct="1">
              <a:lnSpc>
                <a:spcPct val="85000"/>
              </a:lnSpc>
            </a:pPr>
            <a:r>
              <a:rPr lang="en-US" sz="2400"/>
              <a:t>Based upon set of ready tasks.</a:t>
            </a:r>
          </a:p>
          <a:p>
            <a:pPr lvl="2" eaLnBrk="1" hangingPunct="1">
              <a:lnSpc>
                <a:spcPct val="85000"/>
              </a:lnSpc>
            </a:pPr>
            <a:r>
              <a:rPr lang="en-US" sz="2400"/>
              <a:t>Mutual exclusion and synchronization enforced by explicit synchronization constructs.</a:t>
            </a:r>
          </a:p>
          <a:p>
            <a:pPr lvl="1" eaLnBrk="1" hangingPunct="1">
              <a:lnSpc>
                <a:spcPct val="85000"/>
              </a:lnSpc>
            </a:pPr>
            <a:r>
              <a:rPr lang="en-US" smtClean="0"/>
              <a:t>Benefits</a:t>
            </a:r>
          </a:p>
          <a:p>
            <a:pPr lvl="2" eaLnBrk="1" hangingPunct="1">
              <a:lnSpc>
                <a:spcPct val="85000"/>
              </a:lnSpc>
            </a:pPr>
            <a:r>
              <a:rPr lang="en-US" sz="2400"/>
              <a:t>Flexibility.</a:t>
            </a:r>
          </a:p>
          <a:p>
            <a:pPr lvl="2" eaLnBrk="1" hangingPunct="1">
              <a:lnSpc>
                <a:spcPct val="85000"/>
              </a:lnSpc>
            </a:pPr>
            <a:r>
              <a:rPr lang="en-US" sz="2400"/>
              <a:t>Only actually used resources are claimed.</a:t>
            </a:r>
          </a:p>
          <a:p>
            <a:pPr lvl="1" eaLnBrk="1" hangingPunct="1">
              <a:lnSpc>
                <a:spcPct val="85000"/>
              </a:lnSpc>
            </a:pPr>
            <a:r>
              <a:rPr lang="en-US" smtClean="0"/>
              <a:t>Disadvantages</a:t>
            </a:r>
          </a:p>
          <a:p>
            <a:pPr lvl="2" eaLnBrk="1" hangingPunct="1">
              <a:lnSpc>
                <a:spcPct val="85000"/>
              </a:lnSpc>
            </a:pPr>
            <a:r>
              <a:rPr lang="en-US" sz="2400"/>
              <a:t>Guarantees difficult to support</a:t>
            </a:r>
          </a:p>
          <a:p>
            <a:pPr lvl="2" eaLnBrk="1" hangingPunct="1">
              <a:lnSpc>
                <a:spcPct val="85000"/>
              </a:lnSpc>
            </a:pPr>
            <a:r>
              <a:rPr lang="en-US" sz="2400"/>
              <a:t>Computational resources required for scheduling</a:t>
            </a:r>
          </a:p>
          <a:p>
            <a:pPr eaLnBrk="1" hangingPunct="1"/>
            <a:endParaRPr lang="ar-JO" sz="2400">
              <a:ea typeface="Majalla UI"/>
            </a:endParaRPr>
          </a:p>
        </p:txBody>
      </p:sp>
    </p:spTree>
    <p:extLst>
      <p:ext uri="{BB962C8B-B14F-4D97-AF65-F5344CB8AC3E}">
        <p14:creationId xmlns:p14="http://schemas.microsoft.com/office/powerpoint/2010/main" val="2812373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900" dirty="0"/>
              <a:t>Scheduling Algorithm</a:t>
            </a:r>
            <a:br>
              <a:rPr lang="en-US" sz="4900" dirty="0"/>
            </a:br>
            <a:r>
              <a:rPr lang="en-US" sz="3200" dirty="0"/>
              <a:t>Preemptive vs. </a:t>
            </a:r>
            <a:r>
              <a:rPr lang="en-US" sz="3200" dirty="0" err="1"/>
              <a:t>Nonpreemptive</a:t>
            </a:r>
            <a:endParaRPr lang="ar-JO" sz="4800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smtClean="0">
                <a:solidFill>
                  <a:schemeClr val="tx2"/>
                </a:solidFill>
              </a:rPr>
              <a:t>Preemptive Scheduling:</a:t>
            </a:r>
          </a:p>
          <a:p>
            <a:pPr lvl="1" eaLnBrk="1" hangingPunct="1">
              <a:lnSpc>
                <a:spcPct val="85000"/>
              </a:lnSpc>
            </a:pPr>
            <a:r>
              <a:rPr lang="en-US" smtClean="0"/>
              <a:t>Event driven. </a:t>
            </a:r>
          </a:p>
          <a:p>
            <a:pPr lvl="2" eaLnBrk="1" hangingPunct="1">
              <a:lnSpc>
                <a:spcPct val="85000"/>
              </a:lnSpc>
            </a:pPr>
            <a:r>
              <a:rPr lang="en-US" smtClean="0"/>
              <a:t>Each event causes interruption of running tasks.</a:t>
            </a:r>
          </a:p>
          <a:p>
            <a:pPr lvl="2" eaLnBrk="1" hangingPunct="1">
              <a:lnSpc>
                <a:spcPct val="85000"/>
              </a:lnSpc>
            </a:pPr>
            <a:r>
              <a:rPr lang="en-US" smtClean="0"/>
              <a:t>Choice of running tasks reconsidered after each interruption.</a:t>
            </a:r>
          </a:p>
          <a:p>
            <a:pPr lvl="1" eaLnBrk="1" hangingPunct="1">
              <a:lnSpc>
                <a:spcPct val="85000"/>
              </a:lnSpc>
            </a:pPr>
            <a:r>
              <a:rPr lang="en-US" smtClean="0">
                <a:solidFill>
                  <a:srgbClr val="51DC00"/>
                </a:solidFill>
              </a:rPr>
              <a:t>Benefits:</a:t>
            </a:r>
          </a:p>
          <a:p>
            <a:pPr lvl="2" eaLnBrk="1" hangingPunct="1">
              <a:lnSpc>
                <a:spcPct val="85000"/>
              </a:lnSpc>
            </a:pPr>
            <a:r>
              <a:rPr lang="en-US" smtClean="0">
                <a:solidFill>
                  <a:srgbClr val="51DC00"/>
                </a:solidFill>
              </a:rPr>
              <a:t>Can minimize response time to events.</a:t>
            </a:r>
            <a:endParaRPr lang="en-US" smtClean="0">
              <a:solidFill>
                <a:schemeClr val="folHlink"/>
              </a:solidFill>
            </a:endParaRPr>
          </a:p>
          <a:p>
            <a:pPr lvl="1" eaLnBrk="1" hangingPunct="1">
              <a:lnSpc>
                <a:spcPct val="85000"/>
              </a:lnSpc>
            </a:pPr>
            <a:r>
              <a:rPr lang="en-US" smtClean="0">
                <a:solidFill>
                  <a:srgbClr val="F76681"/>
                </a:solidFill>
              </a:rPr>
              <a:t>Disadvantages:</a:t>
            </a:r>
          </a:p>
          <a:p>
            <a:pPr lvl="2" eaLnBrk="1" hangingPunct="1">
              <a:lnSpc>
                <a:spcPct val="85000"/>
              </a:lnSpc>
            </a:pPr>
            <a:r>
              <a:rPr lang="en-US" smtClean="0">
                <a:solidFill>
                  <a:srgbClr val="F76681"/>
                </a:solidFill>
              </a:rPr>
              <a:t>Requires considerable computational resources for scheduling</a:t>
            </a:r>
          </a:p>
          <a:p>
            <a:pPr eaLnBrk="1" hangingPunct="1"/>
            <a:endParaRPr lang="ar-JO" smtClean="0">
              <a:ea typeface="Majalla UI"/>
            </a:endParaRPr>
          </a:p>
        </p:txBody>
      </p:sp>
    </p:spTree>
    <p:extLst>
      <p:ext uri="{BB962C8B-B14F-4D97-AF65-F5344CB8AC3E}">
        <p14:creationId xmlns:p14="http://schemas.microsoft.com/office/powerpoint/2010/main" val="3072189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the Time Quantum</a:t>
            </a:r>
          </a:p>
        </p:txBody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6525" y="1790162"/>
            <a:ext cx="10027276" cy="4494727"/>
          </a:xfrm>
        </p:spPr>
        <p:txBody>
          <a:bodyPr>
            <a:normAutofit/>
          </a:bodyPr>
          <a:lstStyle/>
          <a:p>
            <a:r>
              <a:rPr lang="en-US" dirty="0"/>
              <a:t>Time slice too large</a:t>
            </a:r>
          </a:p>
          <a:p>
            <a:pPr lvl="1"/>
            <a:r>
              <a:rPr lang="en-US" dirty="0"/>
              <a:t>FIFO behavior </a:t>
            </a:r>
          </a:p>
          <a:p>
            <a:pPr lvl="1"/>
            <a:r>
              <a:rPr lang="en-US" dirty="0"/>
              <a:t>Poor response time</a:t>
            </a:r>
          </a:p>
          <a:p>
            <a:r>
              <a:rPr lang="en-US" dirty="0"/>
              <a:t>Time slice too small</a:t>
            </a:r>
          </a:p>
          <a:p>
            <a:pPr lvl="1"/>
            <a:r>
              <a:rPr lang="en-US" dirty="0"/>
              <a:t>Too many context switches (overheads) </a:t>
            </a:r>
          </a:p>
          <a:p>
            <a:pPr lvl="1"/>
            <a:r>
              <a:rPr lang="en-US" dirty="0"/>
              <a:t>Inefficient CPU utilization</a:t>
            </a:r>
          </a:p>
          <a:p>
            <a:r>
              <a:rPr lang="en-US" dirty="0"/>
              <a:t>Heuristic: </a:t>
            </a:r>
          </a:p>
          <a:p>
            <a:pPr lvl="1"/>
            <a:r>
              <a:rPr lang="en-US" dirty="0"/>
              <a:t>70-80% of jobs block within time-slice </a:t>
            </a:r>
          </a:p>
          <a:p>
            <a:r>
              <a:rPr lang="en-US" dirty="0"/>
              <a:t>Typical time-slice </a:t>
            </a:r>
          </a:p>
          <a:p>
            <a:pPr lvl="1"/>
            <a:r>
              <a:rPr lang="en-US" dirty="0"/>
              <a:t>10-100 </a:t>
            </a:r>
            <a:r>
              <a:rPr lang="en-US" dirty="0" err="1"/>
              <a:t>ms</a:t>
            </a:r>
            <a:r>
              <a:rPr lang="en-US" dirty="0"/>
              <a:t> (depends on job priority)</a:t>
            </a:r>
          </a:p>
        </p:txBody>
      </p:sp>
    </p:spTree>
    <p:extLst>
      <p:ext uri="{BB962C8B-B14F-4D97-AF65-F5344CB8AC3E}">
        <p14:creationId xmlns:p14="http://schemas.microsoft.com/office/powerpoint/2010/main" val="417054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>
                <a:solidFill>
                  <a:schemeClr val="tx2">
                    <a:satMod val="130000"/>
                  </a:schemeClr>
                </a:solidFill>
              </a:rPr>
              <a:t>Real-time system concepts (contd.)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69701" y="1524001"/>
            <a:ext cx="10354614" cy="5197474"/>
          </a:xfrm>
        </p:spPr>
        <p:txBody>
          <a:bodyPr>
            <a:normAutofit/>
          </a:bodyPr>
          <a:lstStyle/>
          <a:p>
            <a:pPr marL="365760" indent="-283464">
              <a:buFont typeface="Wingdings 2"/>
              <a:buChar char=""/>
              <a:defRPr/>
            </a:pPr>
            <a:r>
              <a:rPr lang="en-US" dirty="0"/>
              <a:t>Real-time system is the one in which </a:t>
            </a:r>
            <a:r>
              <a:rPr lang="en-US" dirty="0">
                <a:solidFill>
                  <a:srgbClr val="C00000"/>
                </a:solidFill>
              </a:rPr>
              <a:t>logical correctness is based on both the correctness of the output as well as their timeliness.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US" dirty="0"/>
              <a:t>A soft real-time system is one in which performance is degraded by failure to meet response-time constraints.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US" dirty="0"/>
              <a:t>A hard real-time system is one in which failure to meet a single deadline may lead to complete and catastrophic failure.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US" dirty="0"/>
              <a:t>More examples: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Automatic teller: soft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Robot vacuum cleaner: firm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Missile delivery system: hard</a:t>
            </a:r>
          </a:p>
          <a:p>
            <a:pPr marL="365760" indent="-283464">
              <a:buFont typeface="Wingdings 2"/>
              <a:buChar char=""/>
              <a:defRPr/>
            </a:pPr>
            <a:endParaRPr lang="en-US" dirty="0"/>
          </a:p>
          <a:p>
            <a:pPr marL="365760" indent="-283464">
              <a:buNone/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5A7917-5A7A-4646-B01A-D8387EB87B86}" type="slidenum">
              <a:rPr lang="en-US">
                <a:solidFill>
                  <a:srgbClr val="B5A788"/>
                </a:solidFill>
              </a:rPr>
              <a:pPr/>
              <a:t>9</a:t>
            </a:fld>
            <a:endParaRPr lang="en-US">
              <a:solidFill>
                <a:srgbClr val="B5A788"/>
              </a:solidFill>
            </a:endParaRPr>
          </a:p>
        </p:txBody>
      </p:sp>
      <p:pic>
        <p:nvPicPr>
          <p:cNvPr id="19462" name="Picture 4" descr="j021508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876800"/>
            <a:ext cx="13144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5" descr="cell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4191000"/>
            <a:ext cx="1003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3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4427</Words>
  <Application>Microsoft Office PowerPoint</Application>
  <PresentationFormat>Widescreen</PresentationFormat>
  <Paragraphs>894</Paragraphs>
  <Slides>90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Arial</vt:lpstr>
      <vt:lpstr>Calibri</vt:lpstr>
      <vt:lpstr>Calibri Light</vt:lpstr>
      <vt:lpstr>Majalla UI</vt:lpstr>
      <vt:lpstr>Symbol</vt:lpstr>
      <vt:lpstr>Tahoma</vt:lpstr>
      <vt:lpstr>Times New Roman</vt:lpstr>
      <vt:lpstr>Verdana</vt:lpstr>
      <vt:lpstr>Wingdings</vt:lpstr>
      <vt:lpstr>Wingdings 2</vt:lpstr>
      <vt:lpstr>Office Theme</vt:lpstr>
      <vt:lpstr>Embedded systems</vt:lpstr>
      <vt:lpstr>Example real-time and embedded systems</vt:lpstr>
      <vt:lpstr>Definition</vt:lpstr>
      <vt:lpstr>Features</vt:lpstr>
      <vt:lpstr>Real time Characteristics</vt:lpstr>
      <vt:lpstr>Realtime Characteristics (contd.)</vt:lpstr>
      <vt:lpstr>Embedded System</vt:lpstr>
      <vt:lpstr>Real-time system concepts</vt:lpstr>
      <vt:lpstr>Real-time system concepts (contd.)</vt:lpstr>
      <vt:lpstr>Characteristics of embedded systems</vt:lpstr>
      <vt:lpstr>Design metrics</vt:lpstr>
      <vt:lpstr>RTOS Kernel objects</vt:lpstr>
      <vt:lpstr>Task and task scheduler</vt:lpstr>
      <vt:lpstr>Real-Time System</vt:lpstr>
      <vt:lpstr>Real-Time System continue</vt:lpstr>
      <vt:lpstr>Tasks Categories</vt:lpstr>
      <vt:lpstr>What is Important in a Scheduling Algorithm?</vt:lpstr>
      <vt:lpstr>Why we need scheduling ?!</vt:lpstr>
      <vt:lpstr>First Come First Serve (FCFS)</vt:lpstr>
      <vt:lpstr>Problems with FCFS</vt:lpstr>
      <vt:lpstr>Why Convoy Effects?</vt:lpstr>
      <vt:lpstr>Interactive Scheduling Algorithms</vt:lpstr>
      <vt:lpstr>Round-robin </vt:lpstr>
      <vt:lpstr>Round-robin: Example</vt:lpstr>
      <vt:lpstr>Round-Robin with Priority</vt:lpstr>
      <vt:lpstr>Shortest Job First (SJF)</vt:lpstr>
      <vt:lpstr>Non-preemptive SJF: Example</vt:lpstr>
      <vt:lpstr>Comparing to FCFS</vt:lpstr>
      <vt:lpstr>Preemptive SJF</vt:lpstr>
      <vt:lpstr>ISR – interrupt service routine</vt:lpstr>
      <vt:lpstr>Non preemptive</vt:lpstr>
      <vt:lpstr>Preemptive</vt:lpstr>
      <vt:lpstr>Semaphores: Kernel object that is used for task and resource synchronization </vt:lpstr>
      <vt:lpstr>Mailboxes</vt:lpstr>
      <vt:lpstr>Pipes</vt:lpstr>
      <vt:lpstr>Message queues</vt:lpstr>
      <vt:lpstr>Event registers</vt:lpstr>
      <vt:lpstr>Mutex</vt:lpstr>
      <vt:lpstr>Signals, timer, memory</vt:lpstr>
      <vt:lpstr>Priority inversion problem</vt:lpstr>
      <vt:lpstr>Priority inheritance</vt:lpstr>
      <vt:lpstr>Layered architecture of an embedded system  </vt:lpstr>
      <vt:lpstr>Embedded Applications </vt:lpstr>
      <vt:lpstr>Hardware architecture of an Embedded applications</vt:lpstr>
      <vt:lpstr>Building blocks of the hardware in an embedded system</vt:lpstr>
      <vt:lpstr>Recent trends in  Embedded Systems</vt:lpstr>
      <vt:lpstr>Automated meter reading system</vt:lpstr>
      <vt:lpstr>Digital Clock </vt:lpstr>
      <vt:lpstr>Keyboard Interfacing</vt:lpstr>
      <vt:lpstr>PowerPoint Presentation</vt:lpstr>
      <vt:lpstr>Menu implementation for Digital Clock</vt:lpstr>
      <vt:lpstr>Smart Card Reader</vt:lpstr>
      <vt:lpstr>Battery operated Contactless type smartcard reader</vt:lpstr>
      <vt:lpstr>Smartcard read/write operation follows the sequence:</vt:lpstr>
      <vt:lpstr>Smart Card Reader</vt:lpstr>
      <vt:lpstr>Digital Camera</vt:lpstr>
      <vt:lpstr>Operating systems</vt:lpstr>
      <vt:lpstr>What’s an Operating System?</vt:lpstr>
      <vt:lpstr>Operating systems</vt:lpstr>
      <vt:lpstr>Off-the-shelf operating systems</vt:lpstr>
      <vt:lpstr>Commonalties of the OS</vt:lpstr>
      <vt:lpstr>POSIX</vt:lpstr>
      <vt:lpstr>Embedded OS</vt:lpstr>
      <vt:lpstr>RTOS: Role of an OS in Real Time Systems</vt:lpstr>
      <vt:lpstr>Background: What’s a “Real Time” System?</vt:lpstr>
      <vt:lpstr>What makes an OS Real-Time?</vt:lpstr>
      <vt:lpstr>How do they work? </vt:lpstr>
      <vt:lpstr>Designing an RTOS:  Typical Features</vt:lpstr>
      <vt:lpstr>Designing an RTOS:  End Goal</vt:lpstr>
      <vt:lpstr>Designing an RTOS:  Common Problems</vt:lpstr>
      <vt:lpstr>Designing an RTOS:  Common Problems (con’t)</vt:lpstr>
      <vt:lpstr>Designing with an RTOS: What do you need? </vt:lpstr>
      <vt:lpstr>Features of Real Time OS (RTOS)</vt:lpstr>
      <vt:lpstr>Real-time OS</vt:lpstr>
      <vt:lpstr>PowerPoint Presentation</vt:lpstr>
      <vt:lpstr>PowerPoint Presentation</vt:lpstr>
      <vt:lpstr>PowerPoint Presentation</vt:lpstr>
      <vt:lpstr>Priority Scheduling</vt:lpstr>
      <vt:lpstr>Priority Scheduling: Example</vt:lpstr>
      <vt:lpstr>Set Priority</vt:lpstr>
      <vt:lpstr>Set/Get Process Priority</vt:lpstr>
      <vt:lpstr>PowerPoint Presentation</vt:lpstr>
      <vt:lpstr>Real-time Scheduling Taxonomy </vt:lpstr>
      <vt:lpstr>Scheduling Periodic Tasks</vt:lpstr>
      <vt:lpstr>Real-Time Scheduling Algorithms</vt:lpstr>
      <vt:lpstr>Scheduling Algorithm Static vs. Dynamic</vt:lpstr>
      <vt:lpstr>Scheduling Algorithm Static vs. Dynamic</vt:lpstr>
      <vt:lpstr>Scheduling Algorithm Preemptive vs. Nonpreemptive</vt:lpstr>
      <vt:lpstr>Choosing the Time Quantum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</dc:title>
  <dc:creator>Admin</dc:creator>
  <cp:lastModifiedBy>shanta</cp:lastModifiedBy>
  <cp:revision>158</cp:revision>
  <dcterms:created xsi:type="dcterms:W3CDTF">2017-09-18T04:44:55Z</dcterms:created>
  <dcterms:modified xsi:type="dcterms:W3CDTF">2018-09-22T04:40:00Z</dcterms:modified>
</cp:coreProperties>
</file>